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8" r:id="rId2"/>
    <p:sldId id="279" r:id="rId3"/>
    <p:sldId id="267" r:id="rId4"/>
    <p:sldId id="256" r:id="rId5"/>
    <p:sldId id="257" r:id="rId6"/>
    <p:sldId id="258" r:id="rId7"/>
    <p:sldId id="259" r:id="rId8"/>
    <p:sldId id="260" r:id="rId9"/>
    <p:sldId id="261" r:id="rId10"/>
    <p:sldId id="280" r:id="rId11"/>
    <p:sldId id="262" r:id="rId12"/>
    <p:sldId id="281" r:id="rId13"/>
    <p:sldId id="282" r:id="rId14"/>
    <p:sldId id="283" r:id="rId15"/>
    <p:sldId id="274" r:id="rId16"/>
    <p:sldId id="275" r:id="rId17"/>
    <p:sldId id="276" r:id="rId18"/>
    <p:sldId id="277" r:id="rId19"/>
    <p:sldId id="263" r:id="rId20"/>
    <p:sldId id="264" r:id="rId21"/>
    <p:sldId id="284" r:id="rId22"/>
    <p:sldId id="268" r:id="rId23"/>
    <p:sldId id="285" r:id="rId24"/>
    <p:sldId id="286" r:id="rId25"/>
    <p:sldId id="287" r:id="rId26"/>
    <p:sldId id="288" r:id="rId27"/>
    <p:sldId id="289" r:id="rId28"/>
    <p:sldId id="272" r:id="rId29"/>
    <p:sldId id="273" r:id="rId30"/>
    <p:sldId id="265" r:id="rId31"/>
    <p:sldId id="290" r:id="rId32"/>
    <p:sldId id="300" r:id="rId33"/>
    <p:sldId id="302" r:id="rId34"/>
    <p:sldId id="303" r:id="rId35"/>
    <p:sldId id="304" r:id="rId36"/>
    <p:sldId id="305" r:id="rId37"/>
    <p:sldId id="306" r:id="rId38"/>
    <p:sldId id="307" r:id="rId39"/>
    <p:sldId id="308" r:id="rId40"/>
    <p:sldId id="309" r:id="rId41"/>
    <p:sldId id="310" r:id="rId42"/>
    <p:sldId id="311" r:id="rId43"/>
    <p:sldId id="312" r:id="rId44"/>
    <p:sldId id="313"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28" autoAdjust="0"/>
    <p:restoredTop sz="94660"/>
  </p:normalViewPr>
  <p:slideViewPr>
    <p:cSldViewPr>
      <p:cViewPr varScale="1">
        <p:scale>
          <a:sx n="66" d="100"/>
          <a:sy n="66" d="100"/>
        </p:scale>
        <p:origin x="1296" y="4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F06F678-8235-4C82-B4B8-40F934E31CE8}" type="datetimeFigureOut">
              <a:rPr lang="en-US" smtClean="0"/>
              <a:pPr/>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7913EF-352C-4FC7-ADD7-BDF96734F01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F06F678-8235-4C82-B4B8-40F934E31CE8}" type="datetimeFigureOut">
              <a:rPr lang="en-US" smtClean="0"/>
              <a:pPr/>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7913EF-352C-4FC7-ADD7-BDF96734F01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F06F678-8235-4C82-B4B8-40F934E31CE8}" type="datetimeFigureOut">
              <a:rPr lang="en-US" smtClean="0"/>
              <a:pPr/>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7913EF-352C-4FC7-ADD7-BDF96734F01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F06F678-8235-4C82-B4B8-40F934E31CE8}" type="datetimeFigureOut">
              <a:rPr lang="en-US" smtClean="0"/>
              <a:pPr/>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7913EF-352C-4FC7-ADD7-BDF96734F01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06F678-8235-4C82-B4B8-40F934E31CE8}" type="datetimeFigureOut">
              <a:rPr lang="en-US" smtClean="0"/>
              <a:pPr/>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7913EF-352C-4FC7-ADD7-BDF96734F01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F06F678-8235-4C82-B4B8-40F934E31CE8}" type="datetimeFigureOut">
              <a:rPr lang="en-US" smtClean="0"/>
              <a:pPr/>
              <a:t>4/15/2024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7913EF-352C-4FC7-ADD7-BDF96734F01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F06F678-8235-4C82-B4B8-40F934E31CE8}" type="datetimeFigureOut">
              <a:rPr lang="en-US" smtClean="0"/>
              <a:pPr/>
              <a:t>4/15/2024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7913EF-352C-4FC7-ADD7-BDF96734F01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F06F678-8235-4C82-B4B8-40F934E31CE8}" type="datetimeFigureOut">
              <a:rPr lang="en-US" smtClean="0"/>
              <a:pPr/>
              <a:t>4/15/2024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7913EF-352C-4FC7-ADD7-BDF96734F01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06F678-8235-4C82-B4B8-40F934E31CE8}" type="datetimeFigureOut">
              <a:rPr lang="en-US" smtClean="0"/>
              <a:pPr/>
              <a:t>4/15/2024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7913EF-352C-4FC7-ADD7-BDF96734F01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F06F678-8235-4C82-B4B8-40F934E31CE8}" type="datetimeFigureOut">
              <a:rPr lang="en-US" smtClean="0"/>
              <a:pPr/>
              <a:t>4/15/2024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7913EF-352C-4FC7-ADD7-BDF96734F01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F06F678-8235-4C82-B4B8-40F934E31CE8}" type="datetimeFigureOut">
              <a:rPr lang="en-US" smtClean="0"/>
              <a:pPr/>
              <a:t>4/15/2024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7913EF-352C-4FC7-ADD7-BDF96734F01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06F678-8235-4C82-B4B8-40F934E31CE8}" type="datetimeFigureOut">
              <a:rPr lang="en-US" smtClean="0"/>
              <a:pPr/>
              <a:t>4/15/2024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7913EF-352C-4FC7-ADD7-BDF96734F01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Lower Bound Theory</a:t>
            </a:r>
          </a:p>
        </p:txBody>
      </p:sp>
      <p:sp>
        <p:nvSpPr>
          <p:cNvPr id="3" name="Subtitle 2"/>
          <p:cNvSpPr>
            <a:spLocks noGrp="1"/>
          </p:cNvSpPr>
          <p:nvPr>
            <p:ph type="subTitle" idx="1"/>
          </p:nvPr>
        </p:nvSpPr>
        <p:spPr/>
        <p:txBody>
          <a:bodyPr/>
          <a:lstStyle/>
          <a:p>
            <a:r>
              <a:rPr lang="en-US" dirty="0">
                <a:solidFill>
                  <a:srgbClr val="FF0000"/>
                </a:solidFill>
              </a:rPr>
              <a:t>Unit 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2922AC1-F6C3-D998-91E1-6AD07F333D2B}"/>
              </a:ext>
            </a:extLst>
          </p:cNvPr>
          <p:cNvSpPr txBox="1"/>
          <p:nvPr/>
        </p:nvSpPr>
        <p:spPr>
          <a:xfrm>
            <a:off x="609600" y="1524000"/>
            <a:ext cx="8001000" cy="5447645"/>
          </a:xfrm>
          <a:prstGeom prst="rect">
            <a:avLst/>
          </a:prstGeom>
          <a:noFill/>
        </p:spPr>
        <p:txBody>
          <a:bodyPr wrap="square">
            <a:spAutoFit/>
          </a:bodyPr>
          <a:lstStyle/>
          <a:p>
            <a:pPr marL="342900" indent="-342900" algn="just">
              <a:spcAft>
                <a:spcPts val="1200"/>
              </a:spcAft>
              <a:buFont typeface="Wingdings" panose="05000000000000000000" pitchFamily="2" charset="2"/>
              <a:buChar char="§"/>
            </a:pPr>
            <a:r>
              <a:rPr lang="en-US" sz="2400" b="0" i="0" dirty="0">
                <a:solidFill>
                  <a:srgbClr val="333333"/>
                </a:solidFill>
                <a:effectLst/>
                <a:latin typeface="inter-regular"/>
              </a:rPr>
              <a:t>A decision tree is a full binary tree that shows the comparisons between elements that are executed by an appropriate sorting algorithm operating on an input of a given size. </a:t>
            </a:r>
          </a:p>
          <a:p>
            <a:pPr marL="342900" indent="-342900" algn="just">
              <a:spcAft>
                <a:spcPts val="1200"/>
              </a:spcAft>
              <a:buFont typeface="Wingdings" panose="05000000000000000000" pitchFamily="2" charset="2"/>
              <a:buChar char="§"/>
            </a:pPr>
            <a:r>
              <a:rPr lang="en-US" sz="2400" b="0" i="0" dirty="0">
                <a:solidFill>
                  <a:srgbClr val="333333"/>
                </a:solidFill>
                <a:effectLst/>
                <a:latin typeface="inter-regular"/>
              </a:rPr>
              <a:t>Control, data movement, and all other conditions of the algorithm are ignored.</a:t>
            </a:r>
          </a:p>
          <a:p>
            <a:pPr marL="342900" indent="-342900" algn="just">
              <a:spcAft>
                <a:spcPts val="1200"/>
              </a:spcAft>
              <a:buFont typeface="Wingdings" panose="05000000000000000000" pitchFamily="2" charset="2"/>
              <a:buChar char="§"/>
            </a:pPr>
            <a:r>
              <a:rPr lang="en-US" sz="2400" b="0" i="0" dirty="0">
                <a:solidFill>
                  <a:srgbClr val="333333"/>
                </a:solidFill>
                <a:effectLst/>
                <a:latin typeface="inter-regular"/>
              </a:rPr>
              <a:t>In a decision tree, there will be an array of length n.</a:t>
            </a:r>
          </a:p>
          <a:p>
            <a:pPr marL="342900" indent="-342900" algn="just">
              <a:spcAft>
                <a:spcPts val="1200"/>
              </a:spcAft>
              <a:buFont typeface="Wingdings" panose="05000000000000000000" pitchFamily="2" charset="2"/>
              <a:buChar char="§"/>
            </a:pPr>
            <a:r>
              <a:rPr lang="en-US" sz="2400" b="0" i="0" dirty="0">
                <a:solidFill>
                  <a:srgbClr val="333333"/>
                </a:solidFill>
                <a:effectLst/>
                <a:latin typeface="inter-regular"/>
              </a:rPr>
              <a:t>So, total leaves will be n! (I.e. total number of comparisons)</a:t>
            </a:r>
          </a:p>
          <a:p>
            <a:pPr marL="342900" indent="-342900" algn="just">
              <a:spcAft>
                <a:spcPts val="1200"/>
              </a:spcAft>
              <a:buFont typeface="Wingdings" panose="05000000000000000000" pitchFamily="2" charset="2"/>
              <a:buChar char="§"/>
            </a:pPr>
            <a:r>
              <a:rPr kumimoji="0" lang="en-US" altLang="en-US" sz="2400" b="0" i="0" u="none" strike="noStrike" cap="none" normalizeH="0" baseline="0" dirty="0">
                <a:ln>
                  <a:noFill/>
                </a:ln>
                <a:solidFill>
                  <a:srgbClr val="333333"/>
                </a:solidFill>
                <a:effectLst/>
                <a:latin typeface="inter-regular"/>
              </a:rPr>
              <a:t>If tree height is h, then surely</a:t>
            </a:r>
            <a:endParaRPr kumimoji="0" lang="en-US" altLang="en-US" sz="800" b="0" i="0" u="none" strike="noStrike" cap="none" normalizeH="0" baseline="0" dirty="0">
              <a:ln>
                <a:noFill/>
              </a:ln>
              <a:solidFill>
                <a:schemeClr val="tx1"/>
              </a:solidFill>
              <a:effectLst/>
            </a:endParaRPr>
          </a:p>
          <a:p>
            <a:pPr lvl="1" algn="just" eaLnBrk="0" fontAlgn="base" hangingPunct="0">
              <a:spcBef>
                <a:spcPct val="0"/>
              </a:spcBef>
              <a:spcAft>
                <a:spcPct val="0"/>
              </a:spcAft>
            </a:pPr>
            <a:r>
              <a:rPr kumimoji="0" lang="en-US" altLang="en-US" sz="2400" b="0" i="0" u="none" strike="noStrike" cap="none" normalizeH="0" baseline="0" dirty="0">
                <a:ln>
                  <a:noFill/>
                </a:ln>
                <a:solidFill>
                  <a:srgbClr val="FF0000"/>
                </a:solidFill>
                <a:effectLst/>
                <a:latin typeface="Arial Unicode MS"/>
              </a:rPr>
              <a:t>n! ≤2</a:t>
            </a:r>
            <a:r>
              <a:rPr kumimoji="0" lang="en-US" altLang="en-US" sz="2400" b="0" i="0" u="none" strike="noStrike" cap="none" normalizeH="0" baseline="30000" dirty="0">
                <a:ln>
                  <a:noFill/>
                </a:ln>
                <a:solidFill>
                  <a:srgbClr val="FF0000"/>
                </a:solidFill>
                <a:effectLst/>
                <a:latin typeface="Arial Unicode MS"/>
              </a:rPr>
              <a:t>h</a:t>
            </a:r>
            <a:r>
              <a:rPr kumimoji="0" lang="en-US" altLang="en-US" sz="2400" b="0" i="0" u="none" strike="noStrike" cap="none" normalizeH="0" baseline="0" dirty="0">
                <a:ln>
                  <a:noFill/>
                </a:ln>
                <a:solidFill>
                  <a:srgbClr val="FF0000"/>
                </a:solidFill>
                <a:effectLst/>
                <a:latin typeface="Arial Unicode MS"/>
              </a:rPr>
              <a:t> (tree will be binary)</a:t>
            </a:r>
            <a:endParaRPr kumimoji="0" lang="en-US" altLang="en-US" sz="2400" b="0" i="0" u="none" strike="noStrike" cap="none" normalizeH="0" baseline="0" dirty="0">
              <a:ln>
                <a:noFill/>
              </a:ln>
              <a:solidFill>
                <a:srgbClr val="FF0000"/>
              </a:solidFill>
              <a:effectLst/>
              <a:latin typeface="Arial" panose="020B0604020202020204" pitchFamily="34" charset="0"/>
            </a:endParaRPr>
          </a:p>
          <a:p>
            <a:pPr marL="342900" indent="-342900" algn="just">
              <a:spcAft>
                <a:spcPts val="1200"/>
              </a:spcAft>
              <a:buFont typeface="Wingdings" panose="05000000000000000000" pitchFamily="2" charset="2"/>
              <a:buChar char="§"/>
            </a:pPr>
            <a:endParaRPr lang="en-US" sz="2400" dirty="0">
              <a:solidFill>
                <a:srgbClr val="333333"/>
              </a:solidFill>
              <a:latin typeface="inter-regular"/>
            </a:endParaRPr>
          </a:p>
          <a:p>
            <a:pPr marL="342900" indent="-342900" algn="just">
              <a:spcAft>
                <a:spcPts val="1200"/>
              </a:spcAft>
              <a:buFont typeface="Wingdings" panose="05000000000000000000" pitchFamily="2" charset="2"/>
              <a:buChar char="§"/>
            </a:pPr>
            <a:endParaRPr lang="en-US" sz="2400" b="0" i="0" dirty="0">
              <a:solidFill>
                <a:srgbClr val="333333"/>
              </a:solidFill>
              <a:effectLst/>
              <a:latin typeface="inter-regular"/>
            </a:endParaRPr>
          </a:p>
        </p:txBody>
      </p:sp>
      <p:sp>
        <p:nvSpPr>
          <p:cNvPr id="5" name="TextBox 4">
            <a:extLst>
              <a:ext uri="{FF2B5EF4-FFF2-40B4-BE49-F238E27FC236}">
                <a16:creationId xmlns:a16="http://schemas.microsoft.com/office/drawing/2014/main" xmlns="" id="{9572CD40-CEB5-9946-90D4-D348748FEFB4}"/>
              </a:ext>
            </a:extLst>
          </p:cNvPr>
          <p:cNvSpPr txBox="1"/>
          <p:nvPr/>
        </p:nvSpPr>
        <p:spPr>
          <a:xfrm>
            <a:off x="609600" y="381000"/>
            <a:ext cx="4572000" cy="707886"/>
          </a:xfrm>
          <a:prstGeom prst="rect">
            <a:avLst/>
          </a:prstGeom>
          <a:noFill/>
        </p:spPr>
        <p:txBody>
          <a:bodyPr wrap="square">
            <a:spAutoFit/>
          </a:bodyPr>
          <a:lstStyle/>
          <a:p>
            <a:r>
              <a:rPr lang="en-US" sz="4000" b="1" i="0" dirty="0">
                <a:solidFill>
                  <a:srgbClr val="C00000"/>
                </a:solidFill>
                <a:effectLst/>
                <a:latin typeface="inter-bold"/>
              </a:rPr>
              <a:t>Decision Tree:</a:t>
            </a:r>
            <a:r>
              <a:rPr lang="en-US" sz="4000" b="0" i="0" dirty="0">
                <a:solidFill>
                  <a:srgbClr val="C00000"/>
                </a:solidFill>
                <a:effectLst/>
                <a:latin typeface="inter-regular"/>
              </a:rPr>
              <a:t> </a:t>
            </a:r>
            <a:endParaRPr lang="en-IN" sz="4000" dirty="0">
              <a:solidFill>
                <a:srgbClr val="C00000"/>
              </a:solidFill>
            </a:endParaRPr>
          </a:p>
        </p:txBody>
      </p:sp>
    </p:spTree>
    <p:extLst>
      <p:ext uri="{BB962C8B-B14F-4D97-AF65-F5344CB8AC3E}">
        <p14:creationId xmlns:p14="http://schemas.microsoft.com/office/powerpoint/2010/main" val="3390867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l="13125" t="26042" r="38750" b="17708"/>
          <a:stretch>
            <a:fillRect/>
          </a:stretch>
        </p:blipFill>
        <p:spPr bwMode="auto">
          <a:xfrm>
            <a:off x="0" y="0"/>
            <a:ext cx="9144000" cy="6477000"/>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23AF5E2-B43D-F40C-C0E1-BF8F8CC01479}"/>
              </a:ext>
            </a:extLst>
          </p:cNvPr>
          <p:cNvSpPr txBox="1"/>
          <p:nvPr/>
        </p:nvSpPr>
        <p:spPr>
          <a:xfrm>
            <a:off x="304800" y="171591"/>
            <a:ext cx="7924800" cy="707886"/>
          </a:xfrm>
          <a:prstGeom prst="rect">
            <a:avLst/>
          </a:prstGeom>
          <a:noFill/>
        </p:spPr>
        <p:txBody>
          <a:bodyPr wrap="square">
            <a:spAutoFit/>
          </a:bodyPr>
          <a:lstStyle/>
          <a:p>
            <a:r>
              <a:rPr lang="en-US" sz="4000" b="1" i="0" dirty="0">
                <a:solidFill>
                  <a:srgbClr val="C00000"/>
                </a:solidFill>
                <a:effectLst/>
                <a:latin typeface="inter-bold"/>
              </a:rPr>
              <a:t>Decision Tree for Binary Search:</a:t>
            </a:r>
            <a:r>
              <a:rPr lang="en-US" sz="4000" b="0" i="0" dirty="0">
                <a:solidFill>
                  <a:srgbClr val="C00000"/>
                </a:solidFill>
                <a:effectLst/>
                <a:latin typeface="inter-regular"/>
              </a:rPr>
              <a:t> </a:t>
            </a:r>
            <a:endParaRPr lang="en-IN" sz="4000" dirty="0">
              <a:solidFill>
                <a:srgbClr val="C00000"/>
              </a:solidFill>
            </a:endParaRPr>
          </a:p>
        </p:txBody>
      </p:sp>
      <p:pic>
        <p:nvPicPr>
          <p:cNvPr id="1026" name="Picture 2" descr="DAA Lower Bound Theory">
            <a:extLst>
              <a:ext uri="{FF2B5EF4-FFF2-40B4-BE49-F238E27FC236}">
                <a16:creationId xmlns:a16="http://schemas.microsoft.com/office/drawing/2014/main" xmlns="" id="{AF135F76-3338-3411-40A5-8CA74F32BA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464" y="1816185"/>
            <a:ext cx="8733071" cy="40147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6A1D3E31-0E9B-26AA-7999-443E0C8300AB}"/>
              </a:ext>
            </a:extLst>
          </p:cNvPr>
          <p:cNvSpPr txBox="1"/>
          <p:nvPr/>
        </p:nvSpPr>
        <p:spPr>
          <a:xfrm>
            <a:off x="762000" y="1027028"/>
            <a:ext cx="5943600" cy="461665"/>
          </a:xfrm>
          <a:prstGeom prst="rect">
            <a:avLst/>
          </a:prstGeom>
          <a:noFill/>
        </p:spPr>
        <p:txBody>
          <a:bodyPr wrap="square">
            <a:spAutoFit/>
          </a:bodyPr>
          <a:lstStyle/>
          <a:p>
            <a:pPr algn="just"/>
            <a:r>
              <a:rPr lang="en-IN" sz="2400" b="0" i="0" dirty="0">
                <a:solidFill>
                  <a:srgbClr val="C00000"/>
                </a:solidFill>
                <a:effectLst/>
                <a:latin typeface="inter-regular"/>
              </a:rPr>
              <a:t>Array : 1</a:t>
            </a:r>
            <a:r>
              <a:rPr lang="en-IN" sz="2400" b="0" i="0" dirty="0">
                <a:solidFill>
                  <a:srgbClr val="000000"/>
                </a:solidFill>
                <a:effectLst/>
                <a:latin typeface="inter-regular"/>
              </a:rPr>
              <a:t>,</a:t>
            </a:r>
            <a:r>
              <a:rPr lang="en-IN" sz="2400" b="0" i="0" dirty="0">
                <a:solidFill>
                  <a:srgbClr val="C00000"/>
                </a:solidFill>
                <a:effectLst/>
                <a:latin typeface="inter-regular"/>
              </a:rPr>
              <a:t>2</a:t>
            </a:r>
            <a:r>
              <a:rPr lang="en-IN" sz="2400" b="0" i="0" dirty="0">
                <a:solidFill>
                  <a:srgbClr val="000000"/>
                </a:solidFill>
                <a:effectLst/>
                <a:latin typeface="inter-regular"/>
              </a:rPr>
              <a:t>,</a:t>
            </a:r>
            <a:r>
              <a:rPr lang="en-IN" sz="2400" b="0" i="0" dirty="0">
                <a:solidFill>
                  <a:srgbClr val="C00000"/>
                </a:solidFill>
                <a:effectLst/>
                <a:latin typeface="inter-regular"/>
              </a:rPr>
              <a:t>3</a:t>
            </a:r>
            <a:r>
              <a:rPr lang="en-IN" sz="2400" b="0" i="0" dirty="0">
                <a:solidFill>
                  <a:srgbClr val="000000"/>
                </a:solidFill>
                <a:effectLst/>
                <a:latin typeface="inter-regular"/>
              </a:rPr>
              <a:t>,</a:t>
            </a:r>
            <a:r>
              <a:rPr lang="en-IN" sz="2400" b="0" i="0" dirty="0">
                <a:solidFill>
                  <a:srgbClr val="C00000"/>
                </a:solidFill>
                <a:effectLst/>
                <a:latin typeface="inter-regular"/>
              </a:rPr>
              <a:t>4</a:t>
            </a:r>
            <a:r>
              <a:rPr lang="en-IN" sz="2400" b="0" i="0" dirty="0">
                <a:solidFill>
                  <a:srgbClr val="000000"/>
                </a:solidFill>
                <a:effectLst/>
                <a:latin typeface="inter-regular"/>
              </a:rPr>
              <a:t>,</a:t>
            </a:r>
            <a:r>
              <a:rPr lang="en-IN" sz="2400" b="0" i="0" dirty="0">
                <a:solidFill>
                  <a:srgbClr val="C00000"/>
                </a:solidFill>
                <a:effectLst/>
                <a:latin typeface="inter-regular"/>
              </a:rPr>
              <a:t>5</a:t>
            </a:r>
            <a:r>
              <a:rPr lang="en-IN" sz="2400" b="0" i="0" dirty="0">
                <a:solidFill>
                  <a:srgbClr val="000000"/>
                </a:solidFill>
                <a:effectLst/>
                <a:latin typeface="inter-regular"/>
              </a:rPr>
              <a:t>,</a:t>
            </a:r>
            <a:r>
              <a:rPr lang="en-IN" sz="2400" b="0" i="0" dirty="0">
                <a:solidFill>
                  <a:srgbClr val="C00000"/>
                </a:solidFill>
                <a:effectLst/>
                <a:latin typeface="inter-regular"/>
              </a:rPr>
              <a:t>6</a:t>
            </a:r>
            <a:r>
              <a:rPr lang="en-IN" sz="2400" b="0" i="0" dirty="0">
                <a:solidFill>
                  <a:srgbClr val="000000"/>
                </a:solidFill>
                <a:effectLst/>
                <a:latin typeface="inter-regular"/>
              </a:rPr>
              <a:t>,</a:t>
            </a:r>
            <a:r>
              <a:rPr lang="en-IN" sz="2400" b="0" i="0" dirty="0">
                <a:solidFill>
                  <a:srgbClr val="C00000"/>
                </a:solidFill>
                <a:effectLst/>
                <a:latin typeface="inter-regular"/>
              </a:rPr>
              <a:t>7</a:t>
            </a:r>
            <a:r>
              <a:rPr lang="en-IN" sz="2400" b="0" i="0" dirty="0">
                <a:solidFill>
                  <a:srgbClr val="000000"/>
                </a:solidFill>
                <a:effectLst/>
                <a:latin typeface="inter-regular"/>
              </a:rPr>
              <a:t>,</a:t>
            </a:r>
            <a:r>
              <a:rPr lang="en-IN" sz="2400" b="0" i="0" dirty="0">
                <a:solidFill>
                  <a:srgbClr val="C00000"/>
                </a:solidFill>
                <a:effectLst/>
                <a:latin typeface="inter-regular"/>
              </a:rPr>
              <a:t>8</a:t>
            </a:r>
            <a:r>
              <a:rPr lang="en-IN" sz="2400" b="0" i="0" dirty="0">
                <a:solidFill>
                  <a:srgbClr val="000000"/>
                </a:solidFill>
                <a:effectLst/>
                <a:latin typeface="inter-regular"/>
              </a:rPr>
              <a:t>,</a:t>
            </a:r>
            <a:r>
              <a:rPr lang="en-IN" sz="2400" b="0" i="0" dirty="0">
                <a:solidFill>
                  <a:srgbClr val="C00000"/>
                </a:solidFill>
                <a:effectLst/>
                <a:latin typeface="inter-regular"/>
              </a:rPr>
              <a:t>9</a:t>
            </a:r>
            <a:r>
              <a:rPr lang="en-IN" sz="2400" b="0" i="0" dirty="0">
                <a:solidFill>
                  <a:srgbClr val="000000"/>
                </a:solidFill>
                <a:effectLst/>
                <a:latin typeface="inter-regular"/>
              </a:rPr>
              <a:t>,</a:t>
            </a:r>
            <a:r>
              <a:rPr lang="en-IN" sz="2400" b="0" i="0" dirty="0">
                <a:solidFill>
                  <a:srgbClr val="C00000"/>
                </a:solidFill>
                <a:effectLst/>
                <a:latin typeface="inter-regular"/>
              </a:rPr>
              <a:t>10</a:t>
            </a:r>
            <a:r>
              <a:rPr lang="en-IN" sz="2400" b="0" i="0" dirty="0">
                <a:solidFill>
                  <a:srgbClr val="000000"/>
                </a:solidFill>
                <a:effectLst/>
                <a:latin typeface="inter-regular"/>
              </a:rPr>
              <a:t>,</a:t>
            </a:r>
            <a:r>
              <a:rPr lang="en-IN" sz="2400" b="0" i="0" dirty="0">
                <a:solidFill>
                  <a:srgbClr val="C00000"/>
                </a:solidFill>
                <a:effectLst/>
                <a:latin typeface="inter-regular"/>
              </a:rPr>
              <a:t>11</a:t>
            </a:r>
            <a:r>
              <a:rPr lang="en-IN" sz="2400" b="0" i="0" dirty="0">
                <a:solidFill>
                  <a:srgbClr val="000000"/>
                </a:solidFill>
                <a:effectLst/>
                <a:latin typeface="inter-regular"/>
              </a:rPr>
              <a:t>,</a:t>
            </a:r>
            <a:r>
              <a:rPr lang="en-IN" sz="2400" b="0" i="0" dirty="0">
                <a:solidFill>
                  <a:srgbClr val="C00000"/>
                </a:solidFill>
                <a:effectLst/>
                <a:latin typeface="inter-regular"/>
              </a:rPr>
              <a:t>12</a:t>
            </a:r>
            <a:r>
              <a:rPr lang="en-IN" sz="2400" b="0" i="0" dirty="0">
                <a:solidFill>
                  <a:srgbClr val="000000"/>
                </a:solidFill>
                <a:effectLst/>
                <a:latin typeface="inter-regular"/>
              </a:rPr>
              <a:t>,</a:t>
            </a:r>
            <a:r>
              <a:rPr lang="en-IN" sz="2400" b="0" i="0" dirty="0">
                <a:solidFill>
                  <a:srgbClr val="C00000"/>
                </a:solidFill>
                <a:effectLst/>
                <a:latin typeface="inter-regular"/>
              </a:rPr>
              <a:t>13</a:t>
            </a:r>
            <a:r>
              <a:rPr lang="en-IN" sz="2400" b="0" i="0" dirty="0">
                <a:solidFill>
                  <a:srgbClr val="000000"/>
                </a:solidFill>
                <a:effectLst/>
                <a:latin typeface="inter-regular"/>
              </a:rPr>
              <a:t>,</a:t>
            </a:r>
            <a:r>
              <a:rPr lang="en-IN" sz="2400" b="0" i="0" dirty="0">
                <a:solidFill>
                  <a:srgbClr val="C00000"/>
                </a:solidFill>
                <a:effectLst/>
                <a:latin typeface="inter-regular"/>
              </a:rPr>
              <a:t>14</a:t>
            </a:r>
            <a:r>
              <a:rPr lang="en-IN" sz="2400" b="0" i="0" dirty="0">
                <a:solidFill>
                  <a:srgbClr val="000000"/>
                </a:solidFill>
                <a:effectLst/>
                <a:latin typeface="inter-regular"/>
              </a:rPr>
              <a:t>  </a:t>
            </a:r>
          </a:p>
        </p:txBody>
      </p:sp>
      <p:sp>
        <p:nvSpPr>
          <p:cNvPr id="6" name="TextBox 5">
            <a:extLst>
              <a:ext uri="{FF2B5EF4-FFF2-40B4-BE49-F238E27FC236}">
                <a16:creationId xmlns:a16="http://schemas.microsoft.com/office/drawing/2014/main" xmlns="" id="{34782871-91FC-8A38-66A4-7EA4C0FEBB41}"/>
              </a:ext>
            </a:extLst>
          </p:cNvPr>
          <p:cNvSpPr txBox="1"/>
          <p:nvPr/>
        </p:nvSpPr>
        <p:spPr>
          <a:xfrm>
            <a:off x="647699" y="6096000"/>
            <a:ext cx="7848600" cy="523220"/>
          </a:xfrm>
          <a:prstGeom prst="rect">
            <a:avLst/>
          </a:prstGeom>
          <a:noFill/>
        </p:spPr>
        <p:txBody>
          <a:bodyPr wrap="square">
            <a:spAutoFit/>
          </a:bodyPr>
          <a:lstStyle/>
          <a:p>
            <a:pPr algn="just"/>
            <a:r>
              <a:rPr lang="en-US" sz="2800" b="1" i="0" dirty="0">
                <a:solidFill>
                  <a:srgbClr val="333333"/>
                </a:solidFill>
                <a:effectLst/>
                <a:latin typeface="inter-bold"/>
              </a:rPr>
              <a:t>And the last midpoints are:</a:t>
            </a:r>
            <a:r>
              <a:rPr lang="en-US" sz="2800" dirty="0">
                <a:solidFill>
                  <a:srgbClr val="333333"/>
                </a:solidFill>
                <a:latin typeface="inter-regular"/>
              </a:rPr>
              <a:t> </a:t>
            </a:r>
            <a:r>
              <a:rPr lang="en-US" sz="2800" b="0" i="0" dirty="0">
                <a:solidFill>
                  <a:srgbClr val="C00000"/>
                </a:solidFill>
                <a:effectLst/>
                <a:latin typeface="inter-regular"/>
              </a:rPr>
              <a:t>2</a:t>
            </a:r>
            <a:r>
              <a:rPr lang="en-US" sz="2800" b="0" i="0" dirty="0">
                <a:solidFill>
                  <a:srgbClr val="000000"/>
                </a:solidFill>
                <a:effectLst/>
                <a:latin typeface="inter-regular"/>
              </a:rPr>
              <a:t>,  </a:t>
            </a:r>
            <a:r>
              <a:rPr lang="en-US" sz="2800" b="0" i="0" dirty="0">
                <a:solidFill>
                  <a:srgbClr val="C00000"/>
                </a:solidFill>
                <a:effectLst/>
                <a:latin typeface="inter-regular"/>
              </a:rPr>
              <a:t>4</a:t>
            </a:r>
            <a:r>
              <a:rPr lang="en-US" sz="2800" b="0" i="0" dirty="0">
                <a:solidFill>
                  <a:srgbClr val="000000"/>
                </a:solidFill>
                <a:effectLst/>
                <a:latin typeface="inter-regular"/>
              </a:rPr>
              <a:t>,  </a:t>
            </a:r>
            <a:r>
              <a:rPr lang="en-US" sz="2800" b="0" i="0" dirty="0">
                <a:solidFill>
                  <a:srgbClr val="C00000"/>
                </a:solidFill>
                <a:effectLst/>
                <a:latin typeface="inter-regular"/>
              </a:rPr>
              <a:t>6</a:t>
            </a:r>
            <a:r>
              <a:rPr lang="en-US" sz="2800" b="0" i="0" dirty="0">
                <a:solidFill>
                  <a:srgbClr val="000000"/>
                </a:solidFill>
                <a:effectLst/>
                <a:latin typeface="inter-regular"/>
              </a:rPr>
              <a:t>,  </a:t>
            </a:r>
            <a:r>
              <a:rPr lang="en-US" sz="2800" b="0" i="0" dirty="0">
                <a:solidFill>
                  <a:srgbClr val="C00000"/>
                </a:solidFill>
                <a:effectLst/>
                <a:latin typeface="inter-regular"/>
              </a:rPr>
              <a:t>8</a:t>
            </a:r>
            <a:r>
              <a:rPr lang="en-US" sz="2800" b="0" i="0" dirty="0">
                <a:solidFill>
                  <a:srgbClr val="000000"/>
                </a:solidFill>
                <a:effectLst/>
                <a:latin typeface="inter-regular"/>
              </a:rPr>
              <a:t>,  </a:t>
            </a:r>
            <a:r>
              <a:rPr lang="en-US" sz="2800" b="0" i="0" dirty="0">
                <a:solidFill>
                  <a:srgbClr val="C00000"/>
                </a:solidFill>
                <a:effectLst/>
                <a:latin typeface="inter-regular"/>
              </a:rPr>
              <a:t>10</a:t>
            </a:r>
            <a:r>
              <a:rPr lang="en-US" sz="2800" b="0" i="0" dirty="0">
                <a:solidFill>
                  <a:srgbClr val="000000"/>
                </a:solidFill>
                <a:effectLst/>
                <a:latin typeface="inter-regular"/>
              </a:rPr>
              <a:t>, </a:t>
            </a:r>
            <a:r>
              <a:rPr lang="en-US" sz="2800" b="0" i="0" dirty="0">
                <a:solidFill>
                  <a:srgbClr val="C00000"/>
                </a:solidFill>
                <a:effectLst/>
                <a:latin typeface="inter-regular"/>
              </a:rPr>
              <a:t>12</a:t>
            </a:r>
            <a:r>
              <a:rPr lang="en-US" sz="2800" b="0" i="0" dirty="0">
                <a:solidFill>
                  <a:srgbClr val="000000"/>
                </a:solidFill>
                <a:effectLst/>
                <a:latin typeface="inter-regular"/>
              </a:rPr>
              <a:t>, </a:t>
            </a:r>
            <a:r>
              <a:rPr lang="en-US" sz="2800" b="0" i="0" dirty="0">
                <a:solidFill>
                  <a:srgbClr val="C00000"/>
                </a:solidFill>
                <a:effectLst/>
                <a:latin typeface="inter-regular"/>
              </a:rPr>
              <a:t>14</a:t>
            </a:r>
            <a:r>
              <a:rPr lang="en-US" sz="2800" b="0" i="0" dirty="0">
                <a:solidFill>
                  <a:srgbClr val="000000"/>
                </a:solidFill>
                <a:effectLst/>
                <a:latin typeface="inter-regular"/>
              </a:rPr>
              <a:t>  </a:t>
            </a:r>
          </a:p>
        </p:txBody>
      </p:sp>
    </p:spTree>
    <p:extLst>
      <p:ext uri="{BB962C8B-B14F-4D97-AF65-F5344CB8AC3E}">
        <p14:creationId xmlns:p14="http://schemas.microsoft.com/office/powerpoint/2010/main" val="3561528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23AF5E2-B43D-F40C-C0E1-BF8F8CC01479}"/>
              </a:ext>
            </a:extLst>
          </p:cNvPr>
          <p:cNvSpPr txBox="1"/>
          <p:nvPr/>
        </p:nvSpPr>
        <p:spPr>
          <a:xfrm>
            <a:off x="304800" y="171591"/>
            <a:ext cx="7924800" cy="707886"/>
          </a:xfrm>
          <a:prstGeom prst="rect">
            <a:avLst/>
          </a:prstGeom>
          <a:noFill/>
        </p:spPr>
        <p:txBody>
          <a:bodyPr wrap="square">
            <a:spAutoFit/>
          </a:bodyPr>
          <a:lstStyle/>
          <a:p>
            <a:r>
              <a:rPr lang="en-US" sz="4000" b="1" i="0" dirty="0">
                <a:solidFill>
                  <a:srgbClr val="C00000"/>
                </a:solidFill>
                <a:effectLst/>
                <a:latin typeface="inter-bold"/>
              </a:rPr>
              <a:t>Decision Tree for Binary Search:</a:t>
            </a:r>
            <a:r>
              <a:rPr lang="en-US" sz="4000" b="0" i="0" dirty="0">
                <a:solidFill>
                  <a:srgbClr val="C00000"/>
                </a:solidFill>
                <a:effectLst/>
                <a:latin typeface="inter-regular"/>
              </a:rPr>
              <a:t> </a:t>
            </a:r>
            <a:endParaRPr lang="en-IN" sz="4000" dirty="0">
              <a:solidFill>
                <a:srgbClr val="C00000"/>
              </a:solidFill>
            </a:endParaRPr>
          </a:p>
        </p:txBody>
      </p:sp>
      <p:pic>
        <p:nvPicPr>
          <p:cNvPr id="2050" name="Picture 2" descr="DAA Lower Bound Theory">
            <a:extLst>
              <a:ext uri="{FF2B5EF4-FFF2-40B4-BE49-F238E27FC236}">
                <a16:creationId xmlns:a16="http://schemas.microsoft.com/office/drawing/2014/main" xmlns="" id="{6222E215-B58E-9E20-1C4D-DF492B14A7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905000"/>
            <a:ext cx="5238750" cy="37623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xmlns="" id="{8BFFFF01-34E8-57CB-2BF9-580162CBB48B}"/>
              </a:ext>
            </a:extLst>
          </p:cNvPr>
          <p:cNvSpPr txBox="1"/>
          <p:nvPr/>
        </p:nvSpPr>
        <p:spPr>
          <a:xfrm>
            <a:off x="609600" y="1061006"/>
            <a:ext cx="5486400" cy="461665"/>
          </a:xfrm>
          <a:prstGeom prst="rect">
            <a:avLst/>
          </a:prstGeom>
          <a:noFill/>
        </p:spPr>
        <p:txBody>
          <a:bodyPr wrap="square">
            <a:spAutoFit/>
          </a:bodyPr>
          <a:lstStyle/>
          <a:p>
            <a:r>
              <a:rPr lang="en-US" sz="2400" b="0" i="0" dirty="0">
                <a:solidFill>
                  <a:srgbClr val="333333"/>
                </a:solidFill>
                <a:effectLst/>
                <a:latin typeface="inter-regular"/>
              </a:rPr>
              <a:t>According to Mid-Point, the tree will be:</a:t>
            </a:r>
            <a:endParaRPr lang="en-IN" sz="2400" dirty="0"/>
          </a:p>
        </p:txBody>
      </p:sp>
    </p:spTree>
    <p:extLst>
      <p:ext uri="{BB962C8B-B14F-4D97-AF65-F5344CB8AC3E}">
        <p14:creationId xmlns:p14="http://schemas.microsoft.com/office/powerpoint/2010/main" val="979484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23AF5E2-B43D-F40C-C0E1-BF8F8CC01479}"/>
              </a:ext>
            </a:extLst>
          </p:cNvPr>
          <p:cNvSpPr txBox="1"/>
          <p:nvPr/>
        </p:nvSpPr>
        <p:spPr>
          <a:xfrm>
            <a:off x="304800" y="171591"/>
            <a:ext cx="7924800" cy="707886"/>
          </a:xfrm>
          <a:prstGeom prst="rect">
            <a:avLst/>
          </a:prstGeom>
          <a:noFill/>
        </p:spPr>
        <p:txBody>
          <a:bodyPr wrap="square">
            <a:spAutoFit/>
          </a:bodyPr>
          <a:lstStyle/>
          <a:p>
            <a:r>
              <a:rPr lang="en-US" sz="4000" b="1" i="0" dirty="0">
                <a:solidFill>
                  <a:srgbClr val="C00000"/>
                </a:solidFill>
                <a:effectLst/>
                <a:latin typeface="inter-bold"/>
              </a:rPr>
              <a:t>Decision Tree for Binary Search:</a:t>
            </a:r>
            <a:r>
              <a:rPr lang="en-US" sz="4000" b="0" i="0" dirty="0">
                <a:solidFill>
                  <a:srgbClr val="C00000"/>
                </a:solidFill>
                <a:effectLst/>
                <a:latin typeface="inter-regular"/>
              </a:rPr>
              <a:t> </a:t>
            </a:r>
            <a:endParaRPr lang="en-IN" sz="4000" dirty="0">
              <a:solidFill>
                <a:srgbClr val="C00000"/>
              </a:solidFill>
            </a:endParaRPr>
          </a:p>
        </p:txBody>
      </p:sp>
      <p:sp>
        <p:nvSpPr>
          <p:cNvPr id="4" name="TextBox 3">
            <a:extLst>
              <a:ext uri="{FF2B5EF4-FFF2-40B4-BE49-F238E27FC236}">
                <a16:creationId xmlns:a16="http://schemas.microsoft.com/office/drawing/2014/main" xmlns="" id="{27E92F65-402E-8448-8E4F-6CDFA66C325E}"/>
              </a:ext>
            </a:extLst>
          </p:cNvPr>
          <p:cNvSpPr txBox="1"/>
          <p:nvPr/>
        </p:nvSpPr>
        <p:spPr>
          <a:xfrm>
            <a:off x="502763" y="901473"/>
            <a:ext cx="7696200" cy="6063198"/>
          </a:xfrm>
          <a:prstGeom prst="rect">
            <a:avLst/>
          </a:prstGeom>
          <a:noFill/>
        </p:spPr>
        <p:txBody>
          <a:bodyPr wrap="square">
            <a:spAutoFit/>
          </a:bodyPr>
          <a:lstStyle/>
          <a:p>
            <a:r>
              <a:rPr lang="en-US" b="1" i="0" dirty="0">
                <a:solidFill>
                  <a:srgbClr val="333333"/>
                </a:solidFill>
                <a:effectLst/>
                <a:latin typeface="inter-bold"/>
              </a:rPr>
              <a:t>Step1:</a:t>
            </a:r>
            <a:r>
              <a:rPr lang="en-US" b="0" i="0" dirty="0">
                <a:solidFill>
                  <a:srgbClr val="333333"/>
                </a:solidFill>
                <a:effectLst/>
                <a:latin typeface="inter-regular"/>
              </a:rPr>
              <a:t> Maximum number of nodes up to k level of the internal node is 2</a:t>
            </a:r>
            <a:r>
              <a:rPr lang="en-US" b="0" i="0" baseline="30000" dirty="0">
                <a:solidFill>
                  <a:srgbClr val="333333"/>
                </a:solidFill>
                <a:effectLst/>
                <a:latin typeface="inter-regular"/>
              </a:rPr>
              <a:t>k</a:t>
            </a:r>
            <a:r>
              <a:rPr lang="en-US" b="0" i="0" dirty="0">
                <a:solidFill>
                  <a:srgbClr val="333333"/>
                </a:solidFill>
                <a:effectLst/>
                <a:latin typeface="inter-regular"/>
              </a:rPr>
              <a:t>-1</a:t>
            </a:r>
          </a:p>
          <a:p>
            <a:endParaRPr lang="en-US" dirty="0">
              <a:solidFill>
                <a:srgbClr val="333333"/>
              </a:solidFill>
              <a:latin typeface="inter-regular"/>
            </a:endParaRPr>
          </a:p>
          <a:p>
            <a:r>
              <a:rPr lang="en-US" b="1" i="0" dirty="0">
                <a:solidFill>
                  <a:srgbClr val="333333"/>
                </a:solidFill>
                <a:effectLst/>
                <a:latin typeface="inter-bold"/>
              </a:rPr>
              <a:t>Step2:</a:t>
            </a:r>
            <a:r>
              <a:rPr lang="en-US" b="0" i="0" dirty="0">
                <a:solidFill>
                  <a:srgbClr val="333333"/>
                </a:solidFill>
                <a:effectLst/>
                <a:latin typeface="inter-regular"/>
              </a:rPr>
              <a:t> Maximum number of internal nodes in the comparisons tree is n!</a:t>
            </a:r>
          </a:p>
          <a:p>
            <a:endParaRPr lang="en-US" dirty="0">
              <a:solidFill>
                <a:srgbClr val="333333"/>
              </a:solidFill>
              <a:latin typeface="inter-regular"/>
            </a:endParaRPr>
          </a:p>
          <a:p>
            <a:r>
              <a:rPr lang="en-US" b="1" i="0" dirty="0">
                <a:solidFill>
                  <a:srgbClr val="333333"/>
                </a:solidFill>
                <a:effectLst/>
                <a:latin typeface="inter-bold"/>
              </a:rPr>
              <a:t>Step3:</a:t>
            </a:r>
            <a:r>
              <a:rPr lang="en-US" b="0" i="0" dirty="0">
                <a:solidFill>
                  <a:srgbClr val="333333"/>
                </a:solidFill>
                <a:effectLst/>
                <a:latin typeface="inter-regular"/>
              </a:rPr>
              <a:t> From Condition1 &amp; Condition 2 we get</a:t>
            </a:r>
          </a:p>
          <a:p>
            <a:endParaRPr lang="en-US" dirty="0">
              <a:solidFill>
                <a:srgbClr val="333333"/>
              </a:solidFill>
              <a:latin typeface="inter-regular"/>
            </a:endParaRPr>
          </a:p>
          <a:p>
            <a:r>
              <a:rPr kumimoji="0" lang="en-US" altLang="en-US" sz="1800" b="0" i="0" u="none" strike="noStrike" cap="none" normalizeH="0" baseline="0" dirty="0">
                <a:ln>
                  <a:noFill/>
                </a:ln>
                <a:solidFill>
                  <a:srgbClr val="333333"/>
                </a:solidFill>
                <a:effectLst/>
                <a:latin typeface="Arial Unicode MS"/>
              </a:rPr>
              <a:t>	N! ≤ 2</a:t>
            </a:r>
            <a:r>
              <a:rPr kumimoji="0" lang="en-US" altLang="en-US" sz="1800" b="0" i="0" u="none" strike="noStrike" cap="none" normalizeH="0" baseline="30000" dirty="0">
                <a:ln>
                  <a:noFill/>
                </a:ln>
                <a:solidFill>
                  <a:srgbClr val="333333"/>
                </a:solidFill>
                <a:effectLst/>
                <a:latin typeface="Arial Unicode MS"/>
              </a:rPr>
              <a:t>k</a:t>
            </a:r>
            <a:r>
              <a:rPr kumimoji="0" lang="en-US" altLang="en-US" sz="1800" b="0" i="0" u="none" strike="noStrike" cap="none" normalizeH="0" baseline="0" dirty="0">
                <a:ln>
                  <a:noFill/>
                </a:ln>
                <a:solidFill>
                  <a:srgbClr val="333333"/>
                </a:solidFill>
                <a:effectLst/>
                <a:latin typeface="Arial Unicode MS"/>
              </a:rPr>
              <a:t>-1 14 &lt; 15 Where N = Nodes</a:t>
            </a:r>
            <a:r>
              <a:rPr kumimoji="0" lang="en-US" altLang="en-US" sz="800" b="0" i="0" u="none" strike="noStrike" cap="none" normalizeH="0" baseline="0" dirty="0">
                <a:ln>
                  <a:noFill/>
                </a:ln>
                <a:solidFill>
                  <a:schemeClr val="tx1"/>
                </a:solidFill>
                <a:effectLst/>
              </a:rPr>
              <a:t> </a:t>
            </a:r>
            <a:endParaRPr kumimoji="0" lang="en-US" altLang="en-US" sz="2800" b="0" i="0" u="none" strike="noStrike" cap="none" normalizeH="0" baseline="0" dirty="0">
              <a:ln>
                <a:noFill/>
              </a:ln>
              <a:solidFill>
                <a:schemeClr val="tx1"/>
              </a:solidFill>
              <a:effectLst/>
              <a:latin typeface="Arial" panose="020B0604020202020204" pitchFamily="34" charset="0"/>
            </a:endParaRPr>
          </a:p>
          <a:p>
            <a:endParaRPr lang="en-IN" dirty="0"/>
          </a:p>
          <a:p>
            <a:r>
              <a:rPr lang="en-US" b="1" i="0" dirty="0">
                <a:solidFill>
                  <a:srgbClr val="333333"/>
                </a:solidFill>
                <a:effectLst/>
                <a:latin typeface="inter-bold"/>
              </a:rPr>
              <a:t>Step4:</a:t>
            </a:r>
            <a:r>
              <a:rPr lang="en-US" b="0" i="0" dirty="0">
                <a:solidFill>
                  <a:srgbClr val="333333"/>
                </a:solidFill>
                <a:effectLst/>
                <a:latin typeface="inter-regular"/>
              </a:rPr>
              <a:t> Now, n+1 ≤ 2</a:t>
            </a:r>
            <a:r>
              <a:rPr lang="en-US" b="0" i="0" baseline="30000" dirty="0">
                <a:solidFill>
                  <a:srgbClr val="333333"/>
                </a:solidFill>
                <a:effectLst/>
                <a:latin typeface="inter-regular"/>
              </a:rPr>
              <a:t>k</a:t>
            </a:r>
            <a:endParaRPr lang="en-IN" b="0" i="0" baseline="30000" dirty="0">
              <a:solidFill>
                <a:srgbClr val="333333"/>
              </a:solidFill>
              <a:effectLst/>
              <a:latin typeface="inter-regular"/>
            </a:endParaRPr>
          </a:p>
          <a:p>
            <a:r>
              <a:rPr lang="en-US" b="0" i="0" dirty="0">
                <a:solidFill>
                  <a:srgbClr val="333333"/>
                </a:solidFill>
                <a:effectLst/>
                <a:latin typeface="inter-regular"/>
              </a:rPr>
              <a:t>Here, Internal Nodes will always be less than 2</a:t>
            </a:r>
            <a:r>
              <a:rPr lang="en-US" b="0" i="0" baseline="30000" dirty="0">
                <a:solidFill>
                  <a:srgbClr val="333333"/>
                </a:solidFill>
                <a:effectLst/>
                <a:latin typeface="inter-regular"/>
              </a:rPr>
              <a:t>k</a:t>
            </a:r>
            <a:r>
              <a:rPr lang="en-US" b="0" i="0" dirty="0">
                <a:solidFill>
                  <a:srgbClr val="333333"/>
                </a:solidFill>
                <a:effectLst/>
                <a:latin typeface="inter-regular"/>
              </a:rPr>
              <a:t> in the Binary Search.</a:t>
            </a:r>
            <a:endParaRPr lang="en-IN" baseline="30000" dirty="0">
              <a:solidFill>
                <a:srgbClr val="333333"/>
              </a:solidFill>
              <a:latin typeface="inter-regular"/>
            </a:endParaRPr>
          </a:p>
          <a:p>
            <a:endParaRPr lang="en-IN" b="0" i="0" baseline="30000" dirty="0">
              <a:solidFill>
                <a:srgbClr val="333333"/>
              </a:solidFill>
              <a:effectLst/>
              <a:latin typeface="inter-regular"/>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333333"/>
                </a:solidFill>
                <a:effectLst/>
                <a:latin typeface="inter-bold"/>
              </a:rPr>
              <a:t>Step5:</a:t>
            </a:r>
            <a:endParaRPr lang="en-US" altLang="en-US" dirty="0"/>
          </a:p>
          <a:p>
            <a:pPr lvl="1" algn="just" eaLnBrk="0" fontAlgn="base" hangingPunct="0">
              <a:spcBef>
                <a:spcPct val="0"/>
              </a:spcBef>
              <a:spcAft>
                <a:spcPct val="0"/>
              </a:spcAft>
            </a:pPr>
            <a:r>
              <a:rPr kumimoji="0" lang="en-US" altLang="en-US" b="0" i="0" u="none" strike="noStrike" cap="none" normalizeH="0" baseline="0" dirty="0">
                <a:ln>
                  <a:noFill/>
                </a:ln>
                <a:solidFill>
                  <a:srgbClr val="333333"/>
                </a:solidFill>
                <a:effectLst/>
                <a:latin typeface="Arial Unicode MS"/>
              </a:rPr>
              <a:t>n+1&lt;= 2</a:t>
            </a:r>
            <a:r>
              <a:rPr kumimoji="0" lang="en-US" altLang="en-US" b="0" i="0" u="none" strike="noStrike" cap="none" normalizeH="0" baseline="30000" dirty="0">
                <a:ln>
                  <a:noFill/>
                </a:ln>
                <a:solidFill>
                  <a:srgbClr val="333333"/>
                </a:solidFill>
                <a:effectLst/>
                <a:latin typeface="Arial Unicode MS"/>
              </a:rPr>
              <a:t>k</a:t>
            </a:r>
            <a:r>
              <a:rPr kumimoji="0" lang="en-US" altLang="en-US" b="0" i="0" u="none" strike="noStrike" cap="none" normalizeH="0" baseline="0" dirty="0">
                <a:ln>
                  <a:noFill/>
                </a:ln>
                <a:solidFill>
                  <a:srgbClr val="333333"/>
                </a:solidFill>
                <a:effectLst/>
                <a:latin typeface="Arial Unicode MS"/>
              </a:rPr>
              <a:t> </a:t>
            </a:r>
          </a:p>
          <a:p>
            <a:pPr lvl="1" algn="just" eaLnBrk="0" fontAlgn="base" hangingPunct="0">
              <a:spcBef>
                <a:spcPct val="0"/>
              </a:spcBef>
              <a:spcAft>
                <a:spcPct val="0"/>
              </a:spcAft>
            </a:pPr>
            <a:r>
              <a:rPr kumimoji="0" lang="en-US" altLang="en-US" b="0" i="0" u="none" strike="noStrike" cap="none" normalizeH="0" baseline="0" dirty="0">
                <a:ln>
                  <a:noFill/>
                </a:ln>
                <a:solidFill>
                  <a:srgbClr val="333333"/>
                </a:solidFill>
                <a:effectLst/>
                <a:latin typeface="Arial Unicode MS"/>
              </a:rPr>
              <a:t>Log (n+1) = k log 2 </a:t>
            </a:r>
          </a:p>
          <a:p>
            <a:pPr lvl="1" algn="just" eaLnBrk="0" fontAlgn="base" hangingPunct="0">
              <a:spcBef>
                <a:spcPct val="0"/>
              </a:spcBef>
              <a:spcAft>
                <a:spcPct val="0"/>
              </a:spcAft>
            </a:pPr>
            <a:endParaRPr kumimoji="0" lang="en-US" altLang="en-US" b="0" i="0" u="none" strike="noStrike" cap="none" normalizeH="0" baseline="0" dirty="0">
              <a:ln>
                <a:noFill/>
              </a:ln>
              <a:solidFill>
                <a:srgbClr val="333333"/>
              </a:solidFill>
              <a:effectLst/>
              <a:latin typeface="Arial Unicode MS"/>
            </a:endParaRPr>
          </a:p>
          <a:p>
            <a:pPr lvl="1" algn="just" eaLnBrk="0" fontAlgn="base" hangingPunct="0">
              <a:spcBef>
                <a:spcPct val="0"/>
              </a:spcBef>
              <a:spcAft>
                <a:spcPct val="0"/>
              </a:spcAft>
            </a:pPr>
            <a:r>
              <a:rPr kumimoji="0" lang="en-US" altLang="en-US" b="0" i="0" u="none" strike="noStrike" cap="none" normalizeH="0" baseline="0" dirty="0">
                <a:ln>
                  <a:noFill/>
                </a:ln>
                <a:solidFill>
                  <a:srgbClr val="333333"/>
                </a:solidFill>
                <a:effectLst/>
                <a:latin typeface="Arial Unicode MS"/>
              </a:rPr>
              <a:t>K&gt;=</a:t>
            </a:r>
          </a:p>
          <a:p>
            <a:pPr lvl="1" algn="just" eaLnBrk="0" fontAlgn="base" hangingPunct="0">
              <a:spcBef>
                <a:spcPct val="0"/>
              </a:spcBef>
              <a:spcAft>
                <a:spcPct val="0"/>
              </a:spcAft>
            </a:pPr>
            <a:endParaRPr kumimoji="0" lang="en-US" altLang="en-US" b="0" i="0" u="none" strike="noStrike" cap="none" normalizeH="0" baseline="0" dirty="0">
              <a:ln>
                <a:noFill/>
              </a:ln>
              <a:solidFill>
                <a:srgbClr val="333333"/>
              </a:solidFill>
              <a:effectLst/>
              <a:latin typeface="Arial Unicode MS"/>
            </a:endParaRPr>
          </a:p>
          <a:p>
            <a:pPr lvl="1" algn="just" eaLnBrk="0" fontAlgn="base" hangingPunct="0">
              <a:spcBef>
                <a:spcPct val="0"/>
              </a:spcBef>
              <a:spcAft>
                <a:spcPct val="0"/>
              </a:spcAft>
            </a:pPr>
            <a:r>
              <a:rPr kumimoji="0" lang="en-US" altLang="en-US" b="0" i="0" u="none" strike="noStrike" cap="none" normalizeH="0" baseline="0" dirty="0">
                <a:ln>
                  <a:noFill/>
                </a:ln>
                <a:solidFill>
                  <a:srgbClr val="333333"/>
                </a:solidFill>
                <a:effectLst/>
                <a:latin typeface="Arial Unicode MS"/>
              </a:rPr>
              <a:t>k &gt;=log</a:t>
            </a:r>
            <a:r>
              <a:rPr kumimoji="0" lang="en-US" altLang="en-US" b="0" i="0" u="none" strike="noStrike" cap="none" normalizeH="0" baseline="-30000" dirty="0">
                <a:ln>
                  <a:noFill/>
                </a:ln>
                <a:solidFill>
                  <a:srgbClr val="333333"/>
                </a:solidFill>
                <a:effectLst/>
                <a:latin typeface="Arial Unicode MS"/>
              </a:rPr>
              <a:t>2</a:t>
            </a:r>
            <a:r>
              <a:rPr kumimoji="0" lang="en-US" altLang="en-US" b="0" i="0" u="none" strike="noStrike" cap="none" normalizeH="0" baseline="0" dirty="0">
                <a:ln>
                  <a:noFill/>
                </a:ln>
                <a:solidFill>
                  <a:srgbClr val="333333"/>
                </a:solidFill>
                <a:effectLst/>
                <a:latin typeface="Arial Unicode MS"/>
              </a:rPr>
              <a:t>(n+1)</a:t>
            </a:r>
          </a:p>
          <a:p>
            <a:pPr algn="just" eaLnBrk="0" fontAlgn="base" hangingPunct="0">
              <a:spcBef>
                <a:spcPct val="0"/>
              </a:spcBef>
              <a:spcAft>
                <a:spcPct val="0"/>
              </a:spcAft>
            </a:pPr>
            <a:r>
              <a:rPr lang="en-US" altLang="en-US" b="1" dirty="0">
                <a:solidFill>
                  <a:srgbClr val="333333"/>
                </a:solidFill>
                <a:latin typeface="inter-bold"/>
              </a:rPr>
              <a:t>Step6:  </a:t>
            </a:r>
            <a:r>
              <a:rPr lang="en-US" altLang="en-US" dirty="0">
                <a:solidFill>
                  <a:srgbClr val="333333"/>
                </a:solidFill>
                <a:latin typeface="Arial Unicode MS"/>
              </a:rPr>
              <a:t>T (n) = k </a:t>
            </a:r>
            <a:r>
              <a:rPr kumimoji="0" lang="en-US" altLang="en-US" sz="4000" b="0" i="0" u="none" strike="noStrike" cap="none" normalizeH="0" baseline="0" dirty="0">
                <a:ln>
                  <a:noFill/>
                </a:ln>
                <a:solidFill>
                  <a:srgbClr val="000000"/>
                </a:solidFill>
                <a:effectLst/>
                <a:latin typeface="inter-regular"/>
              </a:rPr>
              <a:t> </a:t>
            </a:r>
            <a:endParaRPr kumimoji="0" lang="en-US" altLang="en-US" sz="4000" b="0" i="0" u="none" strike="noStrike" cap="none" normalizeH="0" baseline="0" dirty="0">
              <a:ln>
                <a:noFill/>
              </a:ln>
              <a:solidFill>
                <a:srgbClr val="333333"/>
              </a:solidFill>
              <a:effectLst/>
              <a:latin typeface="inter-regular"/>
            </a:endParaRPr>
          </a:p>
          <a:p>
            <a:pPr marR="0" lvl="0" indent="0" algn="just" eaLnBrk="0" fontAlgn="base" hangingPunct="0">
              <a:lnSpc>
                <a:spcPct val="100000"/>
              </a:lnSpc>
              <a:spcBef>
                <a:spcPct val="0"/>
              </a:spcBef>
              <a:spcAft>
                <a:spcPct val="0"/>
              </a:spcAft>
              <a:buClrTx/>
              <a:buSzTx/>
              <a:buFontTx/>
              <a:buNone/>
              <a:tabLst/>
            </a:pPr>
            <a:r>
              <a:rPr lang="en-US" altLang="en-US" b="1" dirty="0">
                <a:solidFill>
                  <a:srgbClr val="333333"/>
                </a:solidFill>
                <a:latin typeface="inter-bold"/>
              </a:rPr>
              <a:t>Step7:   </a:t>
            </a:r>
            <a:r>
              <a:rPr lang="en-US" altLang="en-US" dirty="0">
                <a:solidFill>
                  <a:srgbClr val="333333"/>
                </a:solidFill>
                <a:latin typeface="Arial Unicode MS"/>
              </a:rPr>
              <a:t>T (n) &gt;=log2(n+1)</a:t>
            </a:r>
            <a:endParaRPr kumimoji="0" lang="en-US" altLang="en-US" sz="4000" b="0" i="0" u="none" strike="noStrike" cap="none" normalizeH="0" baseline="0" dirty="0">
              <a:ln>
                <a:noFill/>
              </a:ln>
              <a:solidFill>
                <a:schemeClr val="tx1"/>
              </a:solidFill>
              <a:effectLst/>
              <a:latin typeface="Arial" panose="020B0604020202020204" pitchFamily="34" charset="0"/>
            </a:endParaRPr>
          </a:p>
          <a:p>
            <a:endParaRPr lang="en-US" b="0" i="0" baseline="30000" dirty="0">
              <a:solidFill>
                <a:srgbClr val="333333"/>
              </a:solidFill>
              <a:effectLst/>
              <a:latin typeface="inter-regular"/>
            </a:endParaRPr>
          </a:p>
        </p:txBody>
      </p:sp>
      <p:sp>
        <p:nvSpPr>
          <p:cNvPr id="7" name="Rectangle 2">
            <a:extLst>
              <a:ext uri="{FF2B5EF4-FFF2-40B4-BE49-F238E27FC236}">
                <a16:creationId xmlns:a16="http://schemas.microsoft.com/office/drawing/2014/main" xmlns="" id="{958C8FB4-62D9-275D-F0E4-E88D0542AD61}"/>
              </a:ext>
            </a:extLst>
          </p:cNvPr>
          <p:cNvSpPr>
            <a:spLocks noChangeArrowheads="1"/>
          </p:cNvSpPr>
          <p:nvPr/>
        </p:nvSpPr>
        <p:spPr bwMode="auto">
          <a:xfrm>
            <a:off x="4501763" y="58050"/>
            <a:ext cx="140473"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7610" tIns="31740" rIns="91440" bIns="3174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075" name="Picture 3" descr="DAA Lower Bound Theory">
            <a:extLst>
              <a:ext uri="{FF2B5EF4-FFF2-40B4-BE49-F238E27FC236}">
                <a16:creationId xmlns:a16="http://schemas.microsoft.com/office/drawing/2014/main" xmlns="" id="{F5E4D05A-19C4-E251-1EA7-7909484F91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4876800"/>
            <a:ext cx="990601" cy="54483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a:extLst>
              <a:ext uri="{FF2B5EF4-FFF2-40B4-BE49-F238E27FC236}">
                <a16:creationId xmlns:a16="http://schemas.microsoft.com/office/drawing/2014/main" xmlns="" id="{CF12C409-5FF7-26EE-0B3C-29E4E6365C4A}"/>
              </a:ext>
            </a:extLst>
          </p:cNvPr>
          <p:cNvSpPr>
            <a:spLocks noChangeArrowheads="1"/>
          </p:cNvSpPr>
          <p:nvPr/>
        </p:nvSpPr>
        <p:spPr bwMode="auto">
          <a:xfrm>
            <a:off x="4547930" y="58050"/>
            <a:ext cx="48140" cy="341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7610" tIns="31740" rIns="0" bIns="3174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xmlns="" id="{3E15F642-9189-265B-C9F0-F977E18D5DC1}"/>
              </a:ext>
            </a:extLst>
          </p:cNvPr>
          <p:cNvSpPr txBox="1"/>
          <p:nvPr/>
        </p:nvSpPr>
        <p:spPr>
          <a:xfrm>
            <a:off x="3962400" y="4498302"/>
            <a:ext cx="4572000" cy="923330"/>
          </a:xfrm>
          <a:prstGeom prst="rect">
            <a:avLst/>
          </a:prstGeom>
          <a:noFill/>
        </p:spPr>
        <p:txBody>
          <a:bodyPr wrap="square">
            <a:spAutoFit/>
          </a:bodyPr>
          <a:lstStyle/>
          <a:p>
            <a:pPr algn="just"/>
            <a:r>
              <a:rPr lang="en-US" b="0" i="0" dirty="0">
                <a:solidFill>
                  <a:srgbClr val="FF0000"/>
                </a:solidFill>
                <a:effectLst/>
                <a:latin typeface="inter-regular"/>
              </a:rPr>
              <a:t>Hence, the minimum number of Comparisons to perform a task of the search of n terms using Binary Search is log n</a:t>
            </a:r>
            <a:endParaRPr lang="en-IN" dirty="0">
              <a:solidFill>
                <a:srgbClr val="FF0000"/>
              </a:solidFill>
            </a:endParaRPr>
          </a:p>
        </p:txBody>
      </p:sp>
    </p:spTree>
    <p:extLst>
      <p:ext uri="{BB962C8B-B14F-4D97-AF65-F5344CB8AC3E}">
        <p14:creationId xmlns:p14="http://schemas.microsoft.com/office/powerpoint/2010/main" val="2654548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b="1">
                <a:solidFill>
                  <a:schemeClr val="accent2"/>
                </a:solidFill>
              </a:rPr>
              <a:t>Binary Decision Trees</a:t>
            </a:r>
          </a:p>
        </p:txBody>
      </p:sp>
      <p:grpSp>
        <p:nvGrpSpPr>
          <p:cNvPr id="2" name="Group 9"/>
          <p:cNvGrpSpPr>
            <a:grpSpLocks/>
          </p:cNvGrpSpPr>
          <p:nvPr/>
        </p:nvGrpSpPr>
        <p:grpSpPr bwMode="auto">
          <a:xfrm>
            <a:off x="3048000" y="2516188"/>
            <a:ext cx="3055938" cy="1217612"/>
            <a:chOff x="1920" y="1393"/>
            <a:chExt cx="1925" cy="767"/>
          </a:xfrm>
        </p:grpSpPr>
        <p:sp>
          <p:nvSpPr>
            <p:cNvPr id="41987" name="Oval 3"/>
            <p:cNvSpPr>
              <a:spLocks noChangeArrowheads="1"/>
            </p:cNvSpPr>
            <p:nvPr/>
          </p:nvSpPr>
          <p:spPr bwMode="auto">
            <a:xfrm>
              <a:off x="2545" y="1393"/>
              <a:ext cx="674" cy="386"/>
            </a:xfrm>
            <a:prstGeom prst="ellipse">
              <a:avLst/>
            </a:prstGeom>
            <a:noFill/>
            <a:ln w="38100">
              <a:solidFill>
                <a:srgbClr val="000080"/>
              </a:solidFill>
              <a:round/>
              <a:headEnd/>
              <a:tailEnd/>
            </a:ln>
            <a:effectLst/>
          </p:spPr>
          <p:txBody>
            <a:bodyPr wrap="none" anchor="ctr"/>
            <a:lstStyle/>
            <a:p>
              <a:endParaRPr lang="en-US"/>
            </a:p>
          </p:txBody>
        </p:sp>
        <p:sp>
          <p:nvSpPr>
            <p:cNvPr id="41988" name="Text Box 4"/>
            <p:cNvSpPr txBox="1">
              <a:spLocks noChangeArrowheads="1"/>
            </p:cNvSpPr>
            <p:nvPr/>
          </p:nvSpPr>
          <p:spPr bwMode="auto">
            <a:xfrm>
              <a:off x="2774" y="1418"/>
              <a:ext cx="201" cy="288"/>
            </a:xfrm>
            <a:prstGeom prst="rect">
              <a:avLst/>
            </a:prstGeom>
            <a:noFill/>
            <a:ln w="38100">
              <a:noFill/>
              <a:miter lim="800000"/>
              <a:headEnd/>
              <a:tailEnd/>
            </a:ln>
            <a:effectLst/>
          </p:spPr>
          <p:txBody>
            <a:bodyPr wrap="none">
              <a:spAutoFit/>
            </a:bodyPr>
            <a:lstStyle/>
            <a:p>
              <a:r>
                <a:rPr lang="en-US"/>
                <a:t>?</a:t>
              </a:r>
            </a:p>
          </p:txBody>
        </p:sp>
        <p:sp>
          <p:nvSpPr>
            <p:cNvPr id="41989" name="Line 5"/>
            <p:cNvSpPr>
              <a:spLocks noChangeShapeType="1"/>
            </p:cNvSpPr>
            <p:nvPr/>
          </p:nvSpPr>
          <p:spPr bwMode="auto">
            <a:xfrm flipH="1">
              <a:off x="1920" y="1728"/>
              <a:ext cx="672" cy="432"/>
            </a:xfrm>
            <a:prstGeom prst="line">
              <a:avLst/>
            </a:prstGeom>
            <a:noFill/>
            <a:ln w="38100">
              <a:solidFill>
                <a:srgbClr val="000080"/>
              </a:solidFill>
              <a:round/>
              <a:headEnd/>
              <a:tailEnd type="triangle" w="med" len="med"/>
            </a:ln>
            <a:effectLst/>
          </p:spPr>
          <p:txBody>
            <a:bodyPr/>
            <a:lstStyle/>
            <a:p>
              <a:endParaRPr lang="en-US"/>
            </a:p>
          </p:txBody>
        </p:sp>
        <p:sp>
          <p:nvSpPr>
            <p:cNvPr id="41990" name="Line 6"/>
            <p:cNvSpPr>
              <a:spLocks noChangeShapeType="1"/>
            </p:cNvSpPr>
            <p:nvPr/>
          </p:nvSpPr>
          <p:spPr bwMode="auto">
            <a:xfrm>
              <a:off x="3120" y="1728"/>
              <a:ext cx="480" cy="432"/>
            </a:xfrm>
            <a:prstGeom prst="line">
              <a:avLst/>
            </a:prstGeom>
            <a:noFill/>
            <a:ln w="38100">
              <a:solidFill>
                <a:srgbClr val="000080"/>
              </a:solidFill>
              <a:round/>
              <a:headEnd/>
              <a:tailEnd type="triangle" w="med" len="med"/>
            </a:ln>
            <a:effectLst/>
          </p:spPr>
          <p:txBody>
            <a:bodyPr/>
            <a:lstStyle/>
            <a:p>
              <a:endParaRPr lang="en-US"/>
            </a:p>
          </p:txBody>
        </p:sp>
        <p:sp>
          <p:nvSpPr>
            <p:cNvPr id="41991" name="Text Box 7"/>
            <p:cNvSpPr txBox="1">
              <a:spLocks noChangeArrowheads="1"/>
            </p:cNvSpPr>
            <p:nvPr/>
          </p:nvSpPr>
          <p:spPr bwMode="auto">
            <a:xfrm>
              <a:off x="1958" y="1658"/>
              <a:ext cx="415" cy="288"/>
            </a:xfrm>
            <a:prstGeom prst="rect">
              <a:avLst/>
            </a:prstGeom>
            <a:noFill/>
            <a:ln w="38100">
              <a:noFill/>
              <a:miter lim="800000"/>
              <a:headEnd/>
              <a:tailEnd/>
            </a:ln>
            <a:effectLst/>
          </p:spPr>
          <p:txBody>
            <a:bodyPr wrap="none">
              <a:spAutoFit/>
            </a:bodyPr>
            <a:lstStyle/>
            <a:p>
              <a:r>
                <a:rPr lang="en-US"/>
                <a:t>Yes</a:t>
              </a:r>
            </a:p>
          </p:txBody>
        </p:sp>
        <p:sp>
          <p:nvSpPr>
            <p:cNvPr id="41992" name="Text Box 8"/>
            <p:cNvSpPr txBox="1">
              <a:spLocks noChangeArrowheads="1"/>
            </p:cNvSpPr>
            <p:nvPr/>
          </p:nvSpPr>
          <p:spPr bwMode="auto">
            <a:xfrm>
              <a:off x="3494" y="1658"/>
              <a:ext cx="351" cy="288"/>
            </a:xfrm>
            <a:prstGeom prst="rect">
              <a:avLst/>
            </a:prstGeom>
            <a:noFill/>
            <a:ln w="38100">
              <a:noFill/>
              <a:miter lim="800000"/>
              <a:headEnd/>
              <a:tailEnd/>
            </a:ln>
            <a:effectLst/>
          </p:spPr>
          <p:txBody>
            <a:bodyPr wrap="none">
              <a:spAutoFit/>
            </a:bodyPr>
            <a:lstStyle/>
            <a:p>
              <a:r>
                <a:rPr lang="en-US"/>
                <a:t>No</a:t>
              </a:r>
            </a:p>
          </p:txBody>
        </p:sp>
      </p:grpSp>
      <p:sp>
        <p:nvSpPr>
          <p:cNvPr id="41994" name="Text Box 10"/>
          <p:cNvSpPr txBox="1">
            <a:spLocks noChangeArrowheads="1"/>
          </p:cNvSpPr>
          <p:nvPr/>
        </p:nvSpPr>
        <p:spPr bwMode="auto">
          <a:xfrm>
            <a:off x="381000" y="5105400"/>
            <a:ext cx="8340725" cy="457200"/>
          </a:xfrm>
          <a:prstGeom prst="rect">
            <a:avLst/>
          </a:prstGeom>
          <a:noFill/>
          <a:ln w="38100">
            <a:noFill/>
            <a:miter lim="800000"/>
            <a:headEnd/>
            <a:tailEnd/>
          </a:ln>
          <a:effectLst/>
        </p:spPr>
        <p:txBody>
          <a:bodyPr wrap="none">
            <a:spAutoFit/>
          </a:bodyPr>
          <a:lstStyle/>
          <a:p>
            <a:r>
              <a:rPr lang="en-US"/>
              <a:t>Model algorithms based on successive answers to yes/no questions</a:t>
            </a:r>
          </a:p>
        </p:txBody>
      </p:sp>
    </p:spTree>
    <p:extLst>
      <p:ext uri="{BB962C8B-B14F-4D97-AF65-F5344CB8AC3E}">
        <p14:creationId xmlns:p14="http://schemas.microsoft.com/office/powerpoint/2010/main" val="741146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3048000" y="1066800"/>
            <a:ext cx="3055938" cy="1217613"/>
            <a:chOff x="1920" y="1393"/>
            <a:chExt cx="1925" cy="767"/>
          </a:xfrm>
        </p:grpSpPr>
        <p:sp>
          <p:nvSpPr>
            <p:cNvPr id="43012" name="Oval 4"/>
            <p:cNvSpPr>
              <a:spLocks noChangeArrowheads="1"/>
            </p:cNvSpPr>
            <p:nvPr/>
          </p:nvSpPr>
          <p:spPr bwMode="auto">
            <a:xfrm>
              <a:off x="2545" y="1393"/>
              <a:ext cx="674" cy="386"/>
            </a:xfrm>
            <a:prstGeom prst="ellipse">
              <a:avLst/>
            </a:prstGeom>
            <a:noFill/>
            <a:ln w="38100">
              <a:solidFill>
                <a:srgbClr val="000080"/>
              </a:solidFill>
              <a:round/>
              <a:headEnd/>
              <a:tailEnd/>
            </a:ln>
            <a:effectLst/>
          </p:spPr>
          <p:txBody>
            <a:bodyPr wrap="none" anchor="ctr"/>
            <a:lstStyle/>
            <a:p>
              <a:endParaRPr lang="en-US"/>
            </a:p>
          </p:txBody>
        </p:sp>
        <p:sp>
          <p:nvSpPr>
            <p:cNvPr id="43013" name="Text Box 5"/>
            <p:cNvSpPr txBox="1">
              <a:spLocks noChangeArrowheads="1"/>
            </p:cNvSpPr>
            <p:nvPr/>
          </p:nvSpPr>
          <p:spPr bwMode="auto">
            <a:xfrm>
              <a:off x="2774" y="1418"/>
              <a:ext cx="201" cy="288"/>
            </a:xfrm>
            <a:prstGeom prst="rect">
              <a:avLst/>
            </a:prstGeom>
            <a:noFill/>
            <a:ln w="38100">
              <a:noFill/>
              <a:miter lim="800000"/>
              <a:headEnd/>
              <a:tailEnd/>
            </a:ln>
            <a:effectLst/>
          </p:spPr>
          <p:txBody>
            <a:bodyPr wrap="none">
              <a:spAutoFit/>
            </a:bodyPr>
            <a:lstStyle/>
            <a:p>
              <a:r>
                <a:rPr lang="en-US"/>
                <a:t>?</a:t>
              </a:r>
            </a:p>
          </p:txBody>
        </p:sp>
        <p:sp>
          <p:nvSpPr>
            <p:cNvPr id="43014" name="Line 6"/>
            <p:cNvSpPr>
              <a:spLocks noChangeShapeType="1"/>
            </p:cNvSpPr>
            <p:nvPr/>
          </p:nvSpPr>
          <p:spPr bwMode="auto">
            <a:xfrm flipH="1">
              <a:off x="1920" y="1728"/>
              <a:ext cx="672" cy="432"/>
            </a:xfrm>
            <a:prstGeom prst="line">
              <a:avLst/>
            </a:prstGeom>
            <a:noFill/>
            <a:ln w="38100">
              <a:solidFill>
                <a:srgbClr val="000080"/>
              </a:solidFill>
              <a:round/>
              <a:headEnd/>
              <a:tailEnd type="triangle" w="med" len="med"/>
            </a:ln>
            <a:effectLst/>
          </p:spPr>
          <p:txBody>
            <a:bodyPr/>
            <a:lstStyle/>
            <a:p>
              <a:endParaRPr lang="en-US"/>
            </a:p>
          </p:txBody>
        </p:sp>
        <p:sp>
          <p:nvSpPr>
            <p:cNvPr id="43015" name="Line 7"/>
            <p:cNvSpPr>
              <a:spLocks noChangeShapeType="1"/>
            </p:cNvSpPr>
            <p:nvPr/>
          </p:nvSpPr>
          <p:spPr bwMode="auto">
            <a:xfrm>
              <a:off x="3120" y="1728"/>
              <a:ext cx="480" cy="432"/>
            </a:xfrm>
            <a:prstGeom prst="line">
              <a:avLst/>
            </a:prstGeom>
            <a:noFill/>
            <a:ln w="38100">
              <a:solidFill>
                <a:srgbClr val="000080"/>
              </a:solidFill>
              <a:round/>
              <a:headEnd/>
              <a:tailEnd type="triangle" w="med" len="med"/>
            </a:ln>
            <a:effectLst/>
          </p:spPr>
          <p:txBody>
            <a:bodyPr/>
            <a:lstStyle/>
            <a:p>
              <a:endParaRPr lang="en-US"/>
            </a:p>
          </p:txBody>
        </p:sp>
        <p:sp>
          <p:nvSpPr>
            <p:cNvPr id="43016" name="Text Box 8"/>
            <p:cNvSpPr txBox="1">
              <a:spLocks noChangeArrowheads="1"/>
            </p:cNvSpPr>
            <p:nvPr/>
          </p:nvSpPr>
          <p:spPr bwMode="auto">
            <a:xfrm>
              <a:off x="1958" y="1658"/>
              <a:ext cx="415" cy="288"/>
            </a:xfrm>
            <a:prstGeom prst="rect">
              <a:avLst/>
            </a:prstGeom>
            <a:noFill/>
            <a:ln w="38100">
              <a:noFill/>
              <a:miter lim="800000"/>
              <a:headEnd/>
              <a:tailEnd/>
            </a:ln>
            <a:effectLst/>
          </p:spPr>
          <p:txBody>
            <a:bodyPr wrap="none">
              <a:spAutoFit/>
            </a:bodyPr>
            <a:lstStyle/>
            <a:p>
              <a:r>
                <a:rPr lang="en-US"/>
                <a:t>Yes</a:t>
              </a:r>
            </a:p>
          </p:txBody>
        </p:sp>
        <p:sp>
          <p:nvSpPr>
            <p:cNvPr id="43017" name="Text Box 9"/>
            <p:cNvSpPr txBox="1">
              <a:spLocks noChangeArrowheads="1"/>
            </p:cNvSpPr>
            <p:nvPr/>
          </p:nvSpPr>
          <p:spPr bwMode="auto">
            <a:xfrm>
              <a:off x="3494" y="1658"/>
              <a:ext cx="351" cy="288"/>
            </a:xfrm>
            <a:prstGeom prst="rect">
              <a:avLst/>
            </a:prstGeom>
            <a:noFill/>
            <a:ln w="38100">
              <a:noFill/>
              <a:miter lim="800000"/>
              <a:headEnd/>
              <a:tailEnd/>
            </a:ln>
            <a:effectLst/>
          </p:spPr>
          <p:txBody>
            <a:bodyPr wrap="none">
              <a:spAutoFit/>
            </a:bodyPr>
            <a:lstStyle/>
            <a:p>
              <a:r>
                <a:rPr lang="en-US"/>
                <a:t>No</a:t>
              </a:r>
            </a:p>
          </p:txBody>
        </p:sp>
      </p:grpSp>
      <p:grpSp>
        <p:nvGrpSpPr>
          <p:cNvPr id="3" name="Group 10"/>
          <p:cNvGrpSpPr>
            <a:grpSpLocks/>
          </p:cNvGrpSpPr>
          <p:nvPr/>
        </p:nvGrpSpPr>
        <p:grpSpPr bwMode="auto">
          <a:xfrm>
            <a:off x="2819400" y="3503613"/>
            <a:ext cx="3055938" cy="1217612"/>
            <a:chOff x="1920" y="1393"/>
            <a:chExt cx="1925" cy="767"/>
          </a:xfrm>
        </p:grpSpPr>
        <p:sp>
          <p:nvSpPr>
            <p:cNvPr id="43019" name="Oval 11"/>
            <p:cNvSpPr>
              <a:spLocks noChangeArrowheads="1"/>
            </p:cNvSpPr>
            <p:nvPr/>
          </p:nvSpPr>
          <p:spPr bwMode="auto">
            <a:xfrm>
              <a:off x="2545" y="1393"/>
              <a:ext cx="674" cy="386"/>
            </a:xfrm>
            <a:prstGeom prst="ellipse">
              <a:avLst/>
            </a:prstGeom>
            <a:noFill/>
            <a:ln w="38100">
              <a:solidFill>
                <a:srgbClr val="000080"/>
              </a:solidFill>
              <a:round/>
              <a:headEnd/>
              <a:tailEnd/>
            </a:ln>
            <a:effectLst/>
          </p:spPr>
          <p:txBody>
            <a:bodyPr wrap="none" anchor="ctr"/>
            <a:lstStyle/>
            <a:p>
              <a:endParaRPr lang="en-US"/>
            </a:p>
          </p:txBody>
        </p:sp>
        <p:sp>
          <p:nvSpPr>
            <p:cNvPr id="43020" name="Text Box 12"/>
            <p:cNvSpPr txBox="1">
              <a:spLocks noChangeArrowheads="1"/>
            </p:cNvSpPr>
            <p:nvPr/>
          </p:nvSpPr>
          <p:spPr bwMode="auto">
            <a:xfrm>
              <a:off x="2774" y="1418"/>
              <a:ext cx="201" cy="288"/>
            </a:xfrm>
            <a:prstGeom prst="rect">
              <a:avLst/>
            </a:prstGeom>
            <a:noFill/>
            <a:ln w="38100">
              <a:noFill/>
              <a:miter lim="800000"/>
              <a:headEnd/>
              <a:tailEnd/>
            </a:ln>
            <a:effectLst/>
          </p:spPr>
          <p:txBody>
            <a:bodyPr wrap="none">
              <a:spAutoFit/>
            </a:bodyPr>
            <a:lstStyle/>
            <a:p>
              <a:r>
                <a:rPr lang="en-US"/>
                <a:t>?</a:t>
              </a:r>
            </a:p>
          </p:txBody>
        </p:sp>
        <p:sp>
          <p:nvSpPr>
            <p:cNvPr id="43021" name="Line 13"/>
            <p:cNvSpPr>
              <a:spLocks noChangeShapeType="1"/>
            </p:cNvSpPr>
            <p:nvPr/>
          </p:nvSpPr>
          <p:spPr bwMode="auto">
            <a:xfrm flipH="1">
              <a:off x="1920" y="1728"/>
              <a:ext cx="672" cy="432"/>
            </a:xfrm>
            <a:prstGeom prst="line">
              <a:avLst/>
            </a:prstGeom>
            <a:noFill/>
            <a:ln w="38100">
              <a:solidFill>
                <a:srgbClr val="000080"/>
              </a:solidFill>
              <a:round/>
              <a:headEnd/>
              <a:tailEnd type="triangle" w="med" len="med"/>
            </a:ln>
            <a:effectLst/>
          </p:spPr>
          <p:txBody>
            <a:bodyPr/>
            <a:lstStyle/>
            <a:p>
              <a:endParaRPr lang="en-US"/>
            </a:p>
          </p:txBody>
        </p:sp>
        <p:sp>
          <p:nvSpPr>
            <p:cNvPr id="43022" name="Line 14"/>
            <p:cNvSpPr>
              <a:spLocks noChangeShapeType="1"/>
            </p:cNvSpPr>
            <p:nvPr/>
          </p:nvSpPr>
          <p:spPr bwMode="auto">
            <a:xfrm>
              <a:off x="3120" y="1728"/>
              <a:ext cx="480" cy="432"/>
            </a:xfrm>
            <a:prstGeom prst="line">
              <a:avLst/>
            </a:prstGeom>
            <a:noFill/>
            <a:ln w="38100">
              <a:solidFill>
                <a:srgbClr val="000080"/>
              </a:solidFill>
              <a:round/>
              <a:headEnd/>
              <a:tailEnd type="triangle" w="med" len="med"/>
            </a:ln>
            <a:effectLst/>
          </p:spPr>
          <p:txBody>
            <a:bodyPr/>
            <a:lstStyle/>
            <a:p>
              <a:endParaRPr lang="en-US"/>
            </a:p>
          </p:txBody>
        </p:sp>
        <p:sp>
          <p:nvSpPr>
            <p:cNvPr id="43023" name="Text Box 15"/>
            <p:cNvSpPr txBox="1">
              <a:spLocks noChangeArrowheads="1"/>
            </p:cNvSpPr>
            <p:nvPr/>
          </p:nvSpPr>
          <p:spPr bwMode="auto">
            <a:xfrm>
              <a:off x="1958" y="1658"/>
              <a:ext cx="415" cy="288"/>
            </a:xfrm>
            <a:prstGeom prst="rect">
              <a:avLst/>
            </a:prstGeom>
            <a:noFill/>
            <a:ln w="38100">
              <a:noFill/>
              <a:miter lim="800000"/>
              <a:headEnd/>
              <a:tailEnd/>
            </a:ln>
            <a:effectLst/>
          </p:spPr>
          <p:txBody>
            <a:bodyPr wrap="none">
              <a:spAutoFit/>
            </a:bodyPr>
            <a:lstStyle/>
            <a:p>
              <a:r>
                <a:rPr lang="en-US"/>
                <a:t>Yes</a:t>
              </a:r>
            </a:p>
          </p:txBody>
        </p:sp>
        <p:sp>
          <p:nvSpPr>
            <p:cNvPr id="43024" name="Text Box 16"/>
            <p:cNvSpPr txBox="1">
              <a:spLocks noChangeArrowheads="1"/>
            </p:cNvSpPr>
            <p:nvPr/>
          </p:nvSpPr>
          <p:spPr bwMode="auto">
            <a:xfrm>
              <a:off x="3494" y="1658"/>
              <a:ext cx="351" cy="288"/>
            </a:xfrm>
            <a:prstGeom prst="rect">
              <a:avLst/>
            </a:prstGeom>
            <a:noFill/>
            <a:ln w="38100">
              <a:noFill/>
              <a:miter lim="800000"/>
              <a:headEnd/>
              <a:tailEnd/>
            </a:ln>
            <a:effectLst/>
          </p:spPr>
          <p:txBody>
            <a:bodyPr wrap="none">
              <a:spAutoFit/>
            </a:bodyPr>
            <a:lstStyle/>
            <a:p>
              <a:r>
                <a:rPr lang="en-US"/>
                <a:t>No</a:t>
              </a:r>
            </a:p>
          </p:txBody>
        </p:sp>
      </p:grpSp>
      <p:grpSp>
        <p:nvGrpSpPr>
          <p:cNvPr id="4" name="Group 17"/>
          <p:cNvGrpSpPr>
            <a:grpSpLocks/>
          </p:cNvGrpSpPr>
          <p:nvPr/>
        </p:nvGrpSpPr>
        <p:grpSpPr bwMode="auto">
          <a:xfrm>
            <a:off x="4259263" y="2284413"/>
            <a:ext cx="3055937" cy="1217612"/>
            <a:chOff x="1920" y="1393"/>
            <a:chExt cx="1925" cy="767"/>
          </a:xfrm>
        </p:grpSpPr>
        <p:sp>
          <p:nvSpPr>
            <p:cNvPr id="43026" name="Oval 18"/>
            <p:cNvSpPr>
              <a:spLocks noChangeArrowheads="1"/>
            </p:cNvSpPr>
            <p:nvPr/>
          </p:nvSpPr>
          <p:spPr bwMode="auto">
            <a:xfrm>
              <a:off x="2545" y="1393"/>
              <a:ext cx="674" cy="386"/>
            </a:xfrm>
            <a:prstGeom prst="ellipse">
              <a:avLst/>
            </a:prstGeom>
            <a:noFill/>
            <a:ln w="38100">
              <a:solidFill>
                <a:srgbClr val="000080"/>
              </a:solidFill>
              <a:round/>
              <a:headEnd/>
              <a:tailEnd/>
            </a:ln>
            <a:effectLst/>
          </p:spPr>
          <p:txBody>
            <a:bodyPr wrap="none" anchor="ctr"/>
            <a:lstStyle/>
            <a:p>
              <a:endParaRPr lang="en-US"/>
            </a:p>
          </p:txBody>
        </p:sp>
        <p:sp>
          <p:nvSpPr>
            <p:cNvPr id="43027" name="Text Box 19"/>
            <p:cNvSpPr txBox="1">
              <a:spLocks noChangeArrowheads="1"/>
            </p:cNvSpPr>
            <p:nvPr/>
          </p:nvSpPr>
          <p:spPr bwMode="auto">
            <a:xfrm>
              <a:off x="2774" y="1418"/>
              <a:ext cx="201" cy="288"/>
            </a:xfrm>
            <a:prstGeom prst="rect">
              <a:avLst/>
            </a:prstGeom>
            <a:noFill/>
            <a:ln w="38100">
              <a:noFill/>
              <a:miter lim="800000"/>
              <a:headEnd/>
              <a:tailEnd/>
            </a:ln>
            <a:effectLst/>
          </p:spPr>
          <p:txBody>
            <a:bodyPr wrap="none">
              <a:spAutoFit/>
            </a:bodyPr>
            <a:lstStyle/>
            <a:p>
              <a:r>
                <a:rPr lang="en-US"/>
                <a:t>?</a:t>
              </a:r>
            </a:p>
          </p:txBody>
        </p:sp>
        <p:sp>
          <p:nvSpPr>
            <p:cNvPr id="43028" name="Line 20"/>
            <p:cNvSpPr>
              <a:spLocks noChangeShapeType="1"/>
            </p:cNvSpPr>
            <p:nvPr/>
          </p:nvSpPr>
          <p:spPr bwMode="auto">
            <a:xfrm flipH="1">
              <a:off x="1920" y="1728"/>
              <a:ext cx="672" cy="432"/>
            </a:xfrm>
            <a:prstGeom prst="line">
              <a:avLst/>
            </a:prstGeom>
            <a:noFill/>
            <a:ln w="38100">
              <a:solidFill>
                <a:srgbClr val="000080"/>
              </a:solidFill>
              <a:round/>
              <a:headEnd/>
              <a:tailEnd type="triangle" w="med" len="med"/>
            </a:ln>
            <a:effectLst/>
          </p:spPr>
          <p:txBody>
            <a:bodyPr/>
            <a:lstStyle/>
            <a:p>
              <a:endParaRPr lang="en-US"/>
            </a:p>
          </p:txBody>
        </p:sp>
        <p:sp>
          <p:nvSpPr>
            <p:cNvPr id="43029" name="Line 21"/>
            <p:cNvSpPr>
              <a:spLocks noChangeShapeType="1"/>
            </p:cNvSpPr>
            <p:nvPr/>
          </p:nvSpPr>
          <p:spPr bwMode="auto">
            <a:xfrm>
              <a:off x="3120" y="1728"/>
              <a:ext cx="480" cy="432"/>
            </a:xfrm>
            <a:prstGeom prst="line">
              <a:avLst/>
            </a:prstGeom>
            <a:noFill/>
            <a:ln w="38100">
              <a:solidFill>
                <a:srgbClr val="000080"/>
              </a:solidFill>
              <a:round/>
              <a:headEnd/>
              <a:tailEnd type="triangle" w="med" len="med"/>
            </a:ln>
            <a:effectLst/>
          </p:spPr>
          <p:txBody>
            <a:bodyPr/>
            <a:lstStyle/>
            <a:p>
              <a:endParaRPr lang="en-US"/>
            </a:p>
          </p:txBody>
        </p:sp>
        <p:sp>
          <p:nvSpPr>
            <p:cNvPr id="43030" name="Text Box 22"/>
            <p:cNvSpPr txBox="1">
              <a:spLocks noChangeArrowheads="1"/>
            </p:cNvSpPr>
            <p:nvPr/>
          </p:nvSpPr>
          <p:spPr bwMode="auto">
            <a:xfrm>
              <a:off x="1958" y="1658"/>
              <a:ext cx="415" cy="288"/>
            </a:xfrm>
            <a:prstGeom prst="rect">
              <a:avLst/>
            </a:prstGeom>
            <a:noFill/>
            <a:ln w="38100">
              <a:noFill/>
              <a:miter lim="800000"/>
              <a:headEnd/>
              <a:tailEnd/>
            </a:ln>
            <a:effectLst/>
          </p:spPr>
          <p:txBody>
            <a:bodyPr wrap="none">
              <a:spAutoFit/>
            </a:bodyPr>
            <a:lstStyle/>
            <a:p>
              <a:r>
                <a:rPr lang="en-US"/>
                <a:t>Yes</a:t>
              </a:r>
            </a:p>
          </p:txBody>
        </p:sp>
        <p:sp>
          <p:nvSpPr>
            <p:cNvPr id="43031" name="Text Box 23"/>
            <p:cNvSpPr txBox="1">
              <a:spLocks noChangeArrowheads="1"/>
            </p:cNvSpPr>
            <p:nvPr/>
          </p:nvSpPr>
          <p:spPr bwMode="auto">
            <a:xfrm>
              <a:off x="3494" y="1658"/>
              <a:ext cx="351" cy="288"/>
            </a:xfrm>
            <a:prstGeom prst="rect">
              <a:avLst/>
            </a:prstGeom>
            <a:noFill/>
            <a:ln w="38100">
              <a:noFill/>
              <a:miter lim="800000"/>
              <a:headEnd/>
              <a:tailEnd/>
            </a:ln>
            <a:effectLst/>
          </p:spPr>
          <p:txBody>
            <a:bodyPr wrap="none">
              <a:spAutoFit/>
            </a:bodyPr>
            <a:lstStyle/>
            <a:p>
              <a:r>
                <a:rPr lang="en-US"/>
                <a:t>No</a:t>
              </a:r>
            </a:p>
          </p:txBody>
        </p:sp>
      </p:grpSp>
      <p:sp>
        <p:nvSpPr>
          <p:cNvPr id="43032" name="Rectangle 24"/>
          <p:cNvSpPr>
            <a:spLocks noChangeArrowheads="1"/>
          </p:cNvSpPr>
          <p:nvPr/>
        </p:nvSpPr>
        <p:spPr bwMode="auto">
          <a:xfrm>
            <a:off x="2590800" y="2360613"/>
            <a:ext cx="1219200" cy="762000"/>
          </a:xfrm>
          <a:prstGeom prst="rect">
            <a:avLst/>
          </a:prstGeom>
          <a:noFill/>
          <a:ln w="38100">
            <a:solidFill>
              <a:srgbClr val="000080"/>
            </a:solidFill>
            <a:miter lim="800000"/>
            <a:headEnd/>
            <a:tailEnd/>
          </a:ln>
          <a:effectLst/>
        </p:spPr>
        <p:txBody>
          <a:bodyPr wrap="none" anchor="ctr"/>
          <a:lstStyle/>
          <a:p>
            <a:pPr algn="ctr"/>
            <a:r>
              <a:rPr lang="en-US"/>
              <a:t>Answer 1</a:t>
            </a:r>
          </a:p>
        </p:txBody>
      </p:sp>
      <p:sp>
        <p:nvSpPr>
          <p:cNvPr id="43033" name="Rectangle 25"/>
          <p:cNvSpPr>
            <a:spLocks noChangeArrowheads="1"/>
          </p:cNvSpPr>
          <p:nvPr/>
        </p:nvSpPr>
        <p:spPr bwMode="auto">
          <a:xfrm>
            <a:off x="6248400" y="3503613"/>
            <a:ext cx="1219200" cy="762000"/>
          </a:xfrm>
          <a:prstGeom prst="rect">
            <a:avLst/>
          </a:prstGeom>
          <a:noFill/>
          <a:ln w="38100">
            <a:solidFill>
              <a:srgbClr val="000080"/>
            </a:solidFill>
            <a:miter lim="800000"/>
            <a:headEnd/>
            <a:tailEnd/>
          </a:ln>
          <a:effectLst/>
        </p:spPr>
        <p:txBody>
          <a:bodyPr wrap="none" anchor="ctr"/>
          <a:lstStyle/>
          <a:p>
            <a:pPr algn="ctr"/>
            <a:r>
              <a:rPr lang="en-US"/>
              <a:t>Answer 2</a:t>
            </a:r>
          </a:p>
        </p:txBody>
      </p:sp>
      <p:sp>
        <p:nvSpPr>
          <p:cNvPr id="43034" name="Rectangle 26"/>
          <p:cNvSpPr>
            <a:spLocks noChangeArrowheads="1"/>
          </p:cNvSpPr>
          <p:nvPr/>
        </p:nvSpPr>
        <p:spPr bwMode="auto">
          <a:xfrm>
            <a:off x="2286000" y="4799013"/>
            <a:ext cx="1219200" cy="762000"/>
          </a:xfrm>
          <a:prstGeom prst="rect">
            <a:avLst/>
          </a:prstGeom>
          <a:noFill/>
          <a:ln w="38100">
            <a:solidFill>
              <a:srgbClr val="000080"/>
            </a:solidFill>
            <a:miter lim="800000"/>
            <a:headEnd/>
            <a:tailEnd/>
          </a:ln>
          <a:effectLst/>
        </p:spPr>
        <p:txBody>
          <a:bodyPr wrap="none" anchor="ctr"/>
          <a:lstStyle/>
          <a:p>
            <a:pPr algn="ctr"/>
            <a:r>
              <a:rPr lang="en-US"/>
              <a:t>Answer 3</a:t>
            </a:r>
          </a:p>
        </p:txBody>
      </p:sp>
      <p:sp>
        <p:nvSpPr>
          <p:cNvPr id="43035" name="Rectangle 27"/>
          <p:cNvSpPr>
            <a:spLocks noChangeArrowheads="1"/>
          </p:cNvSpPr>
          <p:nvPr/>
        </p:nvSpPr>
        <p:spPr bwMode="auto">
          <a:xfrm>
            <a:off x="4876800" y="4799013"/>
            <a:ext cx="1219200" cy="762000"/>
          </a:xfrm>
          <a:prstGeom prst="rect">
            <a:avLst/>
          </a:prstGeom>
          <a:noFill/>
          <a:ln w="38100">
            <a:solidFill>
              <a:srgbClr val="000080"/>
            </a:solidFill>
            <a:miter lim="800000"/>
            <a:headEnd/>
            <a:tailEnd/>
          </a:ln>
          <a:effectLst/>
        </p:spPr>
        <p:txBody>
          <a:bodyPr wrap="none" anchor="ctr"/>
          <a:lstStyle/>
          <a:p>
            <a:pPr algn="ctr"/>
            <a:r>
              <a:rPr lang="en-US"/>
              <a:t>Answer 4</a:t>
            </a:r>
          </a:p>
        </p:txBody>
      </p:sp>
    </p:spTree>
    <p:extLst>
      <p:ext uri="{BB962C8B-B14F-4D97-AF65-F5344CB8AC3E}">
        <p14:creationId xmlns:p14="http://schemas.microsoft.com/office/powerpoint/2010/main" val="240352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3032"/>
                                        </p:tgtEl>
                                        <p:attrNameLst>
                                          <p:attrName>style.visibility</p:attrName>
                                        </p:attrNameLst>
                                      </p:cBhvr>
                                      <p:to>
                                        <p:strVal val="visible"/>
                                      </p:to>
                                    </p:set>
                                    <p:animEffect transition="in" filter="dissolve">
                                      <p:cBhvr>
                                        <p:cTn id="12" dur="500"/>
                                        <p:tgtEl>
                                          <p:spTgt spid="4303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3033"/>
                                        </p:tgtEl>
                                        <p:attrNameLst>
                                          <p:attrName>style.visibility</p:attrName>
                                        </p:attrNameLst>
                                      </p:cBhvr>
                                      <p:to>
                                        <p:strVal val="visible"/>
                                      </p:to>
                                    </p:set>
                                    <p:animEffect transition="in" filter="dissolve">
                                      <p:cBhvr>
                                        <p:cTn id="22" dur="500"/>
                                        <p:tgtEl>
                                          <p:spTgt spid="4303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dissolv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3034"/>
                                        </p:tgtEl>
                                        <p:attrNameLst>
                                          <p:attrName>style.visibility</p:attrName>
                                        </p:attrNameLst>
                                      </p:cBhvr>
                                      <p:to>
                                        <p:strVal val="visible"/>
                                      </p:to>
                                    </p:set>
                                    <p:animEffect transition="in" filter="dissolve">
                                      <p:cBhvr>
                                        <p:cTn id="32" dur="500"/>
                                        <p:tgtEl>
                                          <p:spTgt spid="43034"/>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3035"/>
                                        </p:tgtEl>
                                        <p:attrNameLst>
                                          <p:attrName>style.visibility</p:attrName>
                                        </p:attrNameLst>
                                      </p:cBhvr>
                                      <p:to>
                                        <p:strVal val="visible"/>
                                      </p:to>
                                    </p:set>
                                    <p:animEffect transition="in" filter="dissolve">
                                      <p:cBhvr>
                                        <p:cTn id="37" dur="500"/>
                                        <p:tgtEl>
                                          <p:spTgt spid="430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32" grpId="0" animBg="1" autoUpdateAnimBg="0"/>
      <p:bldP spid="43033" grpId="0" animBg="1" autoUpdateAnimBg="0"/>
      <p:bldP spid="43034" grpId="0" animBg="1" autoUpdateAnimBg="0"/>
      <p:bldP spid="43035" grpId="0" animBg="1"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solidFill>
                  <a:srgbClr val="FF0000"/>
                </a:solidFill>
              </a:rPr>
              <a:t>Worst case time: depth of tree</a:t>
            </a:r>
          </a:p>
        </p:txBody>
      </p:sp>
      <p:sp>
        <p:nvSpPr>
          <p:cNvPr id="44035" name="Rectangle 3"/>
          <p:cNvSpPr>
            <a:spLocks noGrp="1" noChangeArrowheads="1"/>
          </p:cNvSpPr>
          <p:nvPr>
            <p:ph type="body" idx="1"/>
          </p:nvPr>
        </p:nvSpPr>
        <p:spPr/>
        <p:txBody>
          <a:bodyPr/>
          <a:lstStyle/>
          <a:p>
            <a:pPr>
              <a:lnSpc>
                <a:spcPct val="90000"/>
              </a:lnSpc>
            </a:pPr>
            <a:r>
              <a:rPr lang="en-US"/>
              <a:t>A binary tree of depth </a:t>
            </a:r>
            <a:r>
              <a:rPr lang="en-US">
                <a:solidFill>
                  <a:schemeClr val="accent2"/>
                </a:solidFill>
              </a:rPr>
              <a:t>h</a:t>
            </a:r>
            <a:r>
              <a:rPr lang="en-US"/>
              <a:t> has </a:t>
            </a:r>
            <a:r>
              <a:rPr lang="en-US">
                <a:solidFill>
                  <a:schemeClr val="accent2"/>
                </a:solidFill>
              </a:rPr>
              <a:t>&lt; 2</a:t>
            </a:r>
            <a:r>
              <a:rPr lang="en-US" baseline="30000">
                <a:solidFill>
                  <a:schemeClr val="accent2"/>
                </a:solidFill>
              </a:rPr>
              <a:t>h</a:t>
            </a:r>
            <a:r>
              <a:rPr lang="en-US"/>
              <a:t> leaves</a:t>
            </a:r>
          </a:p>
          <a:p>
            <a:pPr>
              <a:lnSpc>
                <a:spcPct val="90000"/>
              </a:lnSpc>
            </a:pPr>
            <a:r>
              <a:rPr lang="en-US"/>
              <a:t>A binary tree with </a:t>
            </a:r>
            <a:r>
              <a:rPr lang="en-US">
                <a:solidFill>
                  <a:srgbClr val="FF0000"/>
                </a:solidFill>
              </a:rPr>
              <a:t>N</a:t>
            </a:r>
            <a:r>
              <a:rPr lang="en-US"/>
              <a:t> leaves must have depth at least </a:t>
            </a:r>
            <a:r>
              <a:rPr lang="en-US">
                <a:solidFill>
                  <a:srgbClr val="FF0000"/>
                </a:solidFill>
              </a:rPr>
              <a:t>log</a:t>
            </a:r>
            <a:r>
              <a:rPr lang="en-US" baseline="-25000">
                <a:solidFill>
                  <a:srgbClr val="FF0000"/>
                </a:solidFill>
              </a:rPr>
              <a:t>2</a:t>
            </a:r>
            <a:r>
              <a:rPr lang="en-US">
                <a:solidFill>
                  <a:srgbClr val="FF0000"/>
                </a:solidFill>
              </a:rPr>
              <a:t>N</a:t>
            </a:r>
          </a:p>
          <a:p>
            <a:pPr>
              <a:lnSpc>
                <a:spcPct val="90000"/>
              </a:lnSpc>
            </a:pPr>
            <a:r>
              <a:rPr lang="en-US">
                <a:solidFill>
                  <a:srgbClr val="FF0000"/>
                </a:solidFill>
              </a:rPr>
              <a:t>This gives a lower bound on the worst case time to find an answer</a:t>
            </a:r>
          </a:p>
          <a:p>
            <a:pPr>
              <a:lnSpc>
                <a:spcPct val="90000"/>
              </a:lnSpc>
            </a:pPr>
            <a:r>
              <a:rPr lang="en-US" b="1">
                <a:solidFill>
                  <a:schemeClr val="accent2"/>
                </a:solidFill>
                <a:effectLst>
                  <a:outerShdw blurRad="38100" dist="38100" dir="2700000" algn="tl">
                    <a:srgbClr val="C0C0C0"/>
                  </a:outerShdw>
                </a:effectLst>
              </a:rPr>
              <a:t>If the number of possible answers is N, then the algorithm MUST ask at least </a:t>
            </a:r>
          </a:p>
          <a:p>
            <a:pPr>
              <a:lnSpc>
                <a:spcPct val="90000"/>
              </a:lnSpc>
              <a:buFontTx/>
              <a:buNone/>
            </a:pPr>
            <a:r>
              <a:rPr lang="en-US" b="1">
                <a:solidFill>
                  <a:schemeClr val="accent2"/>
                </a:solidFill>
                <a:effectLst>
                  <a:outerShdw blurRad="38100" dist="38100" dir="2700000" algn="tl">
                    <a:srgbClr val="C0C0C0"/>
                  </a:outerShdw>
                </a:effectLst>
              </a:rPr>
              <a:t>                     log N questions</a:t>
            </a:r>
          </a:p>
        </p:txBody>
      </p:sp>
    </p:spTree>
    <p:extLst>
      <p:ext uri="{BB962C8B-B14F-4D97-AF65-F5344CB8AC3E}">
        <p14:creationId xmlns:p14="http://schemas.microsoft.com/office/powerpoint/2010/main" val="2937387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solidFill>
                  <a:schemeClr val="accent2"/>
                </a:solidFill>
              </a:rPr>
              <a:t>Lower Bound for Sorting</a:t>
            </a:r>
          </a:p>
        </p:txBody>
      </p:sp>
      <p:sp>
        <p:nvSpPr>
          <p:cNvPr id="46083" name="Rectangle 3"/>
          <p:cNvSpPr>
            <a:spLocks noGrp="1" noChangeArrowheads="1"/>
          </p:cNvSpPr>
          <p:nvPr>
            <p:ph type="body" idx="1"/>
          </p:nvPr>
        </p:nvSpPr>
        <p:spPr/>
        <p:txBody>
          <a:bodyPr/>
          <a:lstStyle/>
          <a:p>
            <a:pPr>
              <a:spcBef>
                <a:spcPct val="50000"/>
              </a:spcBef>
              <a:buFontTx/>
              <a:buNone/>
            </a:pPr>
            <a:endParaRPr lang="en-US" sz="2400"/>
          </a:p>
          <a:p>
            <a:r>
              <a:rPr lang="en-US" sz="2800"/>
              <a:t>Number of possible sorted orders = number of all possible permutations of n elements = </a:t>
            </a:r>
            <a:r>
              <a:rPr lang="en-US" sz="2800">
                <a:solidFill>
                  <a:srgbClr val="FF0000"/>
                </a:solidFill>
              </a:rPr>
              <a:t>n!</a:t>
            </a:r>
          </a:p>
          <a:p>
            <a:r>
              <a:rPr lang="en-US" sz="2800"/>
              <a:t>Hence any comparison-based algorithm for sorting must take at least </a:t>
            </a:r>
            <a:r>
              <a:rPr lang="en-US" sz="2800">
                <a:solidFill>
                  <a:srgbClr val="FF0000"/>
                </a:solidFill>
              </a:rPr>
              <a:t>log n! = O(n log n) time</a:t>
            </a:r>
          </a:p>
          <a:p>
            <a:endParaRPr lang="en-US" sz="2800"/>
          </a:p>
        </p:txBody>
      </p:sp>
    </p:spTree>
    <p:extLst>
      <p:ext uri="{BB962C8B-B14F-4D97-AF65-F5344CB8AC3E}">
        <p14:creationId xmlns:p14="http://schemas.microsoft.com/office/powerpoint/2010/main" val="3451653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l="13125" t="26042" r="38750" b="14583"/>
          <a:stretch>
            <a:fillRect/>
          </a:stretch>
        </p:blipFill>
        <p:spPr bwMode="auto">
          <a:xfrm>
            <a:off x="0" y="-1"/>
            <a:ext cx="9144000" cy="6768935"/>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a:t>
            </a:r>
          </a:p>
        </p:txBody>
      </p:sp>
      <p:sp>
        <p:nvSpPr>
          <p:cNvPr id="3" name="Content Placeholder 2"/>
          <p:cNvSpPr>
            <a:spLocks noGrp="1"/>
          </p:cNvSpPr>
          <p:nvPr>
            <p:ph idx="1"/>
          </p:nvPr>
        </p:nvSpPr>
        <p:spPr/>
        <p:txBody>
          <a:bodyPr/>
          <a:lstStyle/>
          <a:p>
            <a:r>
              <a:rPr lang="en-US" dirty="0"/>
              <a:t>Lower Bound Theory Concept is based upon the calculation of minimum time that is required to execute an algorithm </a:t>
            </a:r>
          </a:p>
          <a:p>
            <a:r>
              <a:rPr lang="en-US" dirty="0"/>
              <a:t>Lower Bound Theory is used to calculate  a minimum number of comparisons required to execute an algorithm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trips(downLef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strips(downLeft)">
                                      <p:cBhvr>
                                        <p:cTn id="12"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l="12500" t="26042" r="38750" b="16667"/>
          <a:stretch>
            <a:fillRect/>
          </a:stretch>
        </p:blipFill>
        <p:spPr bwMode="auto">
          <a:xfrm>
            <a:off x="0" y="0"/>
            <a:ext cx="9144000" cy="6447692"/>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30548EF-A36C-3C52-2006-4939DF79D6B5}"/>
              </a:ext>
            </a:extLst>
          </p:cNvPr>
          <p:cNvPicPr>
            <a:picLocks noChangeAspect="1"/>
          </p:cNvPicPr>
          <p:nvPr/>
        </p:nvPicPr>
        <p:blipFill>
          <a:blip r:embed="rId2"/>
          <a:stretch>
            <a:fillRect/>
          </a:stretch>
        </p:blipFill>
        <p:spPr>
          <a:xfrm>
            <a:off x="0" y="714375"/>
            <a:ext cx="8966188" cy="5429250"/>
          </a:xfrm>
          <a:prstGeom prst="rect">
            <a:avLst/>
          </a:prstGeom>
        </p:spPr>
      </p:pic>
    </p:spTree>
    <p:extLst>
      <p:ext uri="{BB962C8B-B14F-4D97-AF65-F5344CB8AC3E}">
        <p14:creationId xmlns:p14="http://schemas.microsoft.com/office/powerpoint/2010/main" val="393035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dirty="0">
                <a:solidFill>
                  <a:schemeClr val="accent2"/>
                </a:solidFill>
              </a:rPr>
              <a:t>Adversary argument</a:t>
            </a:r>
          </a:p>
        </p:txBody>
      </p:sp>
      <p:sp>
        <p:nvSpPr>
          <p:cNvPr id="34819" name="Rectangle 3"/>
          <p:cNvSpPr>
            <a:spLocks noGrp="1" noChangeArrowheads="1"/>
          </p:cNvSpPr>
          <p:nvPr>
            <p:ph type="body" idx="1"/>
          </p:nvPr>
        </p:nvSpPr>
        <p:spPr/>
        <p:txBody>
          <a:bodyPr/>
          <a:lstStyle/>
          <a:p>
            <a:pPr>
              <a:lnSpc>
                <a:spcPct val="90000"/>
              </a:lnSpc>
            </a:pPr>
            <a:r>
              <a:rPr lang="en-US" sz="2800" dirty="0">
                <a:solidFill>
                  <a:schemeClr val="accent2"/>
                </a:solidFill>
              </a:rPr>
              <a:t>Adversary argument</a:t>
            </a:r>
            <a:r>
              <a:rPr lang="en-US" sz="2800" dirty="0"/>
              <a:t>: </a:t>
            </a:r>
          </a:p>
          <a:p>
            <a:pPr>
              <a:lnSpc>
                <a:spcPct val="90000"/>
              </a:lnSpc>
              <a:buNone/>
            </a:pPr>
            <a:endParaRPr lang="en-US" sz="2800" dirty="0"/>
          </a:p>
          <a:p>
            <a:pPr algn="just">
              <a:lnSpc>
                <a:spcPct val="90000"/>
              </a:lnSpc>
              <a:buNone/>
            </a:pPr>
            <a:r>
              <a:rPr lang="en-US" sz="2800" dirty="0"/>
              <a:t>    Assume there is a smart algorithm which computes the sum without looking at all the n inputs. An adversary goes and modifies the input not looked at, then run the algorithm again. It should give the same answer (because it didn’t look at the modified input data), but this is not the correct answer.</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dirty="0">
                <a:solidFill>
                  <a:schemeClr val="accent2"/>
                </a:solidFill>
              </a:rPr>
              <a:t>Adversary argument</a:t>
            </a:r>
          </a:p>
        </p:txBody>
      </p:sp>
      <p:pic>
        <p:nvPicPr>
          <p:cNvPr id="5" name="Picture 4">
            <a:extLst>
              <a:ext uri="{FF2B5EF4-FFF2-40B4-BE49-F238E27FC236}">
                <a16:creationId xmlns:a16="http://schemas.microsoft.com/office/drawing/2014/main" xmlns="" id="{726BE6BF-F80E-89FD-0014-D08D7CB09706}"/>
              </a:ext>
            </a:extLst>
          </p:cNvPr>
          <p:cNvPicPr>
            <a:picLocks noChangeAspect="1"/>
          </p:cNvPicPr>
          <p:nvPr/>
        </p:nvPicPr>
        <p:blipFill>
          <a:blip r:embed="rId2"/>
          <a:stretch>
            <a:fillRect/>
          </a:stretch>
        </p:blipFill>
        <p:spPr>
          <a:xfrm>
            <a:off x="990600" y="1524000"/>
            <a:ext cx="6917569" cy="5205413"/>
          </a:xfrm>
          <a:prstGeom prst="rect">
            <a:avLst/>
          </a:prstGeom>
        </p:spPr>
      </p:pic>
    </p:spTree>
    <p:extLst>
      <p:ext uri="{BB962C8B-B14F-4D97-AF65-F5344CB8AC3E}">
        <p14:creationId xmlns:p14="http://schemas.microsoft.com/office/powerpoint/2010/main" val="887786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dirty="0">
                <a:solidFill>
                  <a:schemeClr val="accent2"/>
                </a:solidFill>
              </a:rPr>
              <a:t>Adversary argument</a:t>
            </a:r>
          </a:p>
        </p:txBody>
      </p:sp>
      <p:pic>
        <p:nvPicPr>
          <p:cNvPr id="3" name="Picture 2">
            <a:extLst>
              <a:ext uri="{FF2B5EF4-FFF2-40B4-BE49-F238E27FC236}">
                <a16:creationId xmlns:a16="http://schemas.microsoft.com/office/drawing/2014/main" xmlns="" id="{1C681C63-AAB1-191D-76DA-5A758568E0A4}"/>
              </a:ext>
            </a:extLst>
          </p:cNvPr>
          <p:cNvPicPr>
            <a:picLocks noChangeAspect="1"/>
          </p:cNvPicPr>
          <p:nvPr/>
        </p:nvPicPr>
        <p:blipFill>
          <a:blip r:embed="rId2"/>
          <a:stretch>
            <a:fillRect/>
          </a:stretch>
        </p:blipFill>
        <p:spPr>
          <a:xfrm>
            <a:off x="1135326" y="1350209"/>
            <a:ext cx="6873348" cy="5229225"/>
          </a:xfrm>
          <a:prstGeom prst="rect">
            <a:avLst/>
          </a:prstGeom>
        </p:spPr>
      </p:pic>
    </p:spTree>
    <p:extLst>
      <p:ext uri="{BB962C8B-B14F-4D97-AF65-F5344CB8AC3E}">
        <p14:creationId xmlns:p14="http://schemas.microsoft.com/office/powerpoint/2010/main" val="1600596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dirty="0">
                <a:solidFill>
                  <a:schemeClr val="accent2"/>
                </a:solidFill>
              </a:rPr>
              <a:t>Adversary argument</a:t>
            </a:r>
          </a:p>
        </p:txBody>
      </p:sp>
      <p:pic>
        <p:nvPicPr>
          <p:cNvPr id="4" name="Picture 3">
            <a:extLst>
              <a:ext uri="{FF2B5EF4-FFF2-40B4-BE49-F238E27FC236}">
                <a16:creationId xmlns:a16="http://schemas.microsoft.com/office/drawing/2014/main" xmlns="" id="{27D84213-E8FF-DC14-B3D0-7EEBF236D676}"/>
              </a:ext>
            </a:extLst>
          </p:cNvPr>
          <p:cNvPicPr>
            <a:picLocks noChangeAspect="1"/>
          </p:cNvPicPr>
          <p:nvPr/>
        </p:nvPicPr>
        <p:blipFill>
          <a:blip r:embed="rId2"/>
          <a:stretch>
            <a:fillRect/>
          </a:stretch>
        </p:blipFill>
        <p:spPr>
          <a:xfrm>
            <a:off x="1278825" y="1417638"/>
            <a:ext cx="6586350" cy="4986338"/>
          </a:xfrm>
          <a:prstGeom prst="rect">
            <a:avLst/>
          </a:prstGeom>
        </p:spPr>
      </p:pic>
    </p:spTree>
    <p:extLst>
      <p:ext uri="{BB962C8B-B14F-4D97-AF65-F5344CB8AC3E}">
        <p14:creationId xmlns:p14="http://schemas.microsoft.com/office/powerpoint/2010/main" val="15314477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dirty="0">
                <a:solidFill>
                  <a:schemeClr val="accent2"/>
                </a:solidFill>
              </a:rPr>
              <a:t>Adversary argument</a:t>
            </a:r>
          </a:p>
        </p:txBody>
      </p:sp>
      <p:pic>
        <p:nvPicPr>
          <p:cNvPr id="3" name="Picture 2">
            <a:extLst>
              <a:ext uri="{FF2B5EF4-FFF2-40B4-BE49-F238E27FC236}">
                <a16:creationId xmlns:a16="http://schemas.microsoft.com/office/drawing/2014/main" xmlns="" id="{EE86BB24-4577-1FE2-913B-44D7373DFB93}"/>
              </a:ext>
            </a:extLst>
          </p:cNvPr>
          <p:cNvPicPr>
            <a:picLocks noChangeAspect="1"/>
          </p:cNvPicPr>
          <p:nvPr/>
        </p:nvPicPr>
        <p:blipFill>
          <a:blip r:embed="rId2"/>
          <a:stretch>
            <a:fillRect/>
          </a:stretch>
        </p:blipFill>
        <p:spPr>
          <a:xfrm>
            <a:off x="1269626" y="1492838"/>
            <a:ext cx="6604748" cy="5110163"/>
          </a:xfrm>
          <a:prstGeom prst="rect">
            <a:avLst/>
          </a:prstGeom>
        </p:spPr>
      </p:pic>
    </p:spTree>
    <p:extLst>
      <p:ext uri="{BB962C8B-B14F-4D97-AF65-F5344CB8AC3E}">
        <p14:creationId xmlns:p14="http://schemas.microsoft.com/office/powerpoint/2010/main" val="30118186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dirty="0">
                <a:solidFill>
                  <a:schemeClr val="accent2"/>
                </a:solidFill>
              </a:rPr>
              <a:t>Adversary argument</a:t>
            </a:r>
          </a:p>
        </p:txBody>
      </p:sp>
      <p:pic>
        <p:nvPicPr>
          <p:cNvPr id="3" name="Picture 2">
            <a:extLst>
              <a:ext uri="{FF2B5EF4-FFF2-40B4-BE49-F238E27FC236}">
                <a16:creationId xmlns:a16="http://schemas.microsoft.com/office/drawing/2014/main" xmlns="" id="{5010CFA8-0001-3346-B1D1-ED57E5105EA1}"/>
              </a:ext>
            </a:extLst>
          </p:cNvPr>
          <p:cNvPicPr>
            <a:picLocks noChangeAspect="1"/>
          </p:cNvPicPr>
          <p:nvPr/>
        </p:nvPicPr>
        <p:blipFill>
          <a:blip r:embed="rId2"/>
          <a:stretch>
            <a:fillRect/>
          </a:stretch>
        </p:blipFill>
        <p:spPr>
          <a:xfrm>
            <a:off x="626702" y="1150143"/>
            <a:ext cx="7890595" cy="3214687"/>
          </a:xfrm>
          <a:prstGeom prst="rect">
            <a:avLst/>
          </a:prstGeom>
        </p:spPr>
      </p:pic>
      <p:pic>
        <p:nvPicPr>
          <p:cNvPr id="5" name="Picture 4">
            <a:extLst>
              <a:ext uri="{FF2B5EF4-FFF2-40B4-BE49-F238E27FC236}">
                <a16:creationId xmlns:a16="http://schemas.microsoft.com/office/drawing/2014/main" xmlns="" id="{D28BEFD6-4887-23EF-4AE9-2C0AAAD72BC7}"/>
              </a:ext>
            </a:extLst>
          </p:cNvPr>
          <p:cNvPicPr>
            <a:picLocks noChangeAspect="1"/>
          </p:cNvPicPr>
          <p:nvPr/>
        </p:nvPicPr>
        <p:blipFill>
          <a:blip r:embed="rId3"/>
          <a:stretch>
            <a:fillRect/>
          </a:stretch>
        </p:blipFill>
        <p:spPr>
          <a:xfrm>
            <a:off x="1371600" y="4495800"/>
            <a:ext cx="6124735" cy="1999045"/>
          </a:xfrm>
          <a:prstGeom prst="rect">
            <a:avLst/>
          </a:prstGeom>
        </p:spPr>
      </p:pic>
    </p:spTree>
    <p:extLst>
      <p:ext uri="{BB962C8B-B14F-4D97-AF65-F5344CB8AC3E}">
        <p14:creationId xmlns:p14="http://schemas.microsoft.com/office/powerpoint/2010/main" val="27722833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normAutofit fontScale="90000"/>
          </a:bodyPr>
          <a:lstStyle/>
          <a:p>
            <a:r>
              <a:rPr lang="en-US" sz="4000">
                <a:solidFill>
                  <a:schemeClr val="accent2"/>
                </a:solidFill>
              </a:rPr>
              <a:t>Adversary Argument for FindMin: need n-1 questions</a:t>
            </a:r>
          </a:p>
        </p:txBody>
      </p:sp>
      <p:sp>
        <p:nvSpPr>
          <p:cNvPr id="39945" name="Text Box 9"/>
          <p:cNvSpPr txBox="1">
            <a:spLocks noChangeArrowheads="1"/>
          </p:cNvSpPr>
          <p:nvPr/>
        </p:nvSpPr>
        <p:spPr bwMode="auto">
          <a:xfrm>
            <a:off x="762000" y="2667000"/>
            <a:ext cx="2057400" cy="457200"/>
          </a:xfrm>
          <a:prstGeom prst="rect">
            <a:avLst/>
          </a:prstGeom>
          <a:noFill/>
          <a:ln w="38100">
            <a:noFill/>
            <a:miter lim="800000"/>
            <a:headEnd/>
            <a:tailEnd/>
          </a:ln>
          <a:effectLst/>
        </p:spPr>
        <p:txBody>
          <a:bodyPr>
            <a:spAutoFit/>
          </a:bodyPr>
          <a:lstStyle/>
          <a:p>
            <a:pPr>
              <a:spcBef>
                <a:spcPct val="50000"/>
              </a:spcBef>
            </a:pPr>
            <a:r>
              <a:rPr lang="en-US"/>
              <a:t>Is a1 &lt; a2?</a:t>
            </a:r>
          </a:p>
        </p:txBody>
      </p:sp>
      <p:grpSp>
        <p:nvGrpSpPr>
          <p:cNvPr id="2" name="Group 14"/>
          <p:cNvGrpSpPr>
            <a:grpSpLocks/>
          </p:cNvGrpSpPr>
          <p:nvPr/>
        </p:nvGrpSpPr>
        <p:grpSpPr bwMode="auto">
          <a:xfrm>
            <a:off x="6156325" y="2098675"/>
            <a:ext cx="2157413" cy="1295400"/>
            <a:chOff x="3878" y="1322"/>
            <a:chExt cx="1359" cy="816"/>
          </a:xfrm>
        </p:grpSpPr>
        <p:sp>
          <p:nvSpPr>
            <p:cNvPr id="39939" name="Oval 3"/>
            <p:cNvSpPr>
              <a:spLocks noChangeArrowheads="1"/>
            </p:cNvSpPr>
            <p:nvPr/>
          </p:nvSpPr>
          <p:spPr bwMode="auto">
            <a:xfrm>
              <a:off x="3984" y="1632"/>
              <a:ext cx="46" cy="46"/>
            </a:xfrm>
            <a:prstGeom prst="ellipse">
              <a:avLst/>
            </a:prstGeom>
            <a:solidFill>
              <a:srgbClr val="000080"/>
            </a:solidFill>
            <a:ln w="38100">
              <a:solidFill>
                <a:srgbClr val="000080"/>
              </a:solidFill>
              <a:round/>
              <a:headEnd/>
              <a:tailEnd/>
            </a:ln>
            <a:effectLst/>
          </p:spPr>
          <p:txBody>
            <a:bodyPr wrap="none" anchor="ctr"/>
            <a:lstStyle/>
            <a:p>
              <a:endParaRPr lang="en-US"/>
            </a:p>
          </p:txBody>
        </p:sp>
        <p:sp>
          <p:nvSpPr>
            <p:cNvPr id="39940" name="Oval 4"/>
            <p:cNvSpPr>
              <a:spLocks noChangeArrowheads="1"/>
            </p:cNvSpPr>
            <p:nvPr/>
          </p:nvSpPr>
          <p:spPr bwMode="auto">
            <a:xfrm>
              <a:off x="4272" y="1968"/>
              <a:ext cx="46" cy="46"/>
            </a:xfrm>
            <a:prstGeom prst="ellipse">
              <a:avLst/>
            </a:prstGeom>
            <a:solidFill>
              <a:srgbClr val="000080"/>
            </a:solidFill>
            <a:ln w="38100">
              <a:solidFill>
                <a:srgbClr val="000080"/>
              </a:solidFill>
              <a:round/>
              <a:headEnd/>
              <a:tailEnd/>
            </a:ln>
            <a:effectLst/>
          </p:spPr>
          <p:txBody>
            <a:bodyPr wrap="none" anchor="ctr"/>
            <a:lstStyle/>
            <a:p>
              <a:endParaRPr lang="en-US"/>
            </a:p>
          </p:txBody>
        </p:sp>
        <p:sp>
          <p:nvSpPr>
            <p:cNvPr id="39946" name="Line 10"/>
            <p:cNvSpPr>
              <a:spLocks noChangeShapeType="1"/>
            </p:cNvSpPr>
            <p:nvPr/>
          </p:nvSpPr>
          <p:spPr bwMode="auto">
            <a:xfrm>
              <a:off x="4032" y="1680"/>
              <a:ext cx="240" cy="288"/>
            </a:xfrm>
            <a:prstGeom prst="line">
              <a:avLst/>
            </a:prstGeom>
            <a:noFill/>
            <a:ln w="38100">
              <a:solidFill>
                <a:srgbClr val="000080"/>
              </a:solidFill>
              <a:round/>
              <a:headEnd/>
              <a:tailEnd type="triangle" w="med" len="med"/>
            </a:ln>
            <a:effectLst/>
          </p:spPr>
          <p:txBody>
            <a:bodyPr/>
            <a:lstStyle/>
            <a:p>
              <a:endParaRPr lang="en-US"/>
            </a:p>
          </p:txBody>
        </p:sp>
        <p:sp>
          <p:nvSpPr>
            <p:cNvPr id="39947" name="Text Box 11"/>
            <p:cNvSpPr txBox="1">
              <a:spLocks noChangeArrowheads="1"/>
            </p:cNvSpPr>
            <p:nvPr/>
          </p:nvSpPr>
          <p:spPr bwMode="auto">
            <a:xfrm>
              <a:off x="3878" y="1322"/>
              <a:ext cx="597" cy="288"/>
            </a:xfrm>
            <a:prstGeom prst="rect">
              <a:avLst/>
            </a:prstGeom>
            <a:noFill/>
            <a:ln w="38100">
              <a:noFill/>
              <a:miter lim="800000"/>
              <a:headEnd/>
              <a:tailEnd/>
            </a:ln>
            <a:effectLst/>
          </p:spPr>
          <p:txBody>
            <a:bodyPr wrap="none">
              <a:spAutoFit/>
            </a:bodyPr>
            <a:lstStyle/>
            <a:p>
              <a:r>
                <a:rPr lang="en-US"/>
                <a:t>a1=10</a:t>
              </a:r>
            </a:p>
          </p:txBody>
        </p:sp>
        <p:sp>
          <p:nvSpPr>
            <p:cNvPr id="39948" name="Text Box 12"/>
            <p:cNvSpPr txBox="1">
              <a:spLocks noChangeArrowheads="1"/>
            </p:cNvSpPr>
            <p:nvPr/>
          </p:nvSpPr>
          <p:spPr bwMode="auto">
            <a:xfrm>
              <a:off x="4406" y="1850"/>
              <a:ext cx="501" cy="288"/>
            </a:xfrm>
            <a:prstGeom prst="rect">
              <a:avLst/>
            </a:prstGeom>
            <a:noFill/>
            <a:ln w="38100">
              <a:noFill/>
              <a:miter lim="800000"/>
              <a:headEnd/>
              <a:tailEnd/>
            </a:ln>
            <a:effectLst/>
          </p:spPr>
          <p:txBody>
            <a:bodyPr wrap="none">
              <a:spAutoFit/>
            </a:bodyPr>
            <a:lstStyle/>
            <a:p>
              <a:r>
                <a:rPr lang="en-US"/>
                <a:t>a2=3</a:t>
              </a:r>
            </a:p>
          </p:txBody>
        </p:sp>
        <p:sp>
          <p:nvSpPr>
            <p:cNvPr id="39949" name="Text Box 13"/>
            <p:cNvSpPr txBox="1">
              <a:spLocks noChangeArrowheads="1"/>
            </p:cNvSpPr>
            <p:nvPr/>
          </p:nvSpPr>
          <p:spPr bwMode="auto">
            <a:xfrm>
              <a:off x="4838" y="1610"/>
              <a:ext cx="399" cy="288"/>
            </a:xfrm>
            <a:prstGeom prst="rect">
              <a:avLst/>
            </a:prstGeom>
            <a:noFill/>
            <a:ln w="38100">
              <a:noFill/>
              <a:miter lim="800000"/>
              <a:headEnd/>
              <a:tailEnd/>
            </a:ln>
            <a:effectLst/>
          </p:spPr>
          <p:txBody>
            <a:bodyPr wrap="none">
              <a:spAutoFit/>
            </a:bodyPr>
            <a:lstStyle/>
            <a:p>
              <a:r>
                <a:rPr lang="en-US"/>
                <a:t>No.</a:t>
              </a:r>
            </a:p>
          </p:txBody>
        </p:sp>
      </p:grpSp>
      <p:sp>
        <p:nvSpPr>
          <p:cNvPr id="39951" name="Text Box 15"/>
          <p:cNvSpPr txBox="1">
            <a:spLocks noChangeArrowheads="1"/>
          </p:cNvSpPr>
          <p:nvPr/>
        </p:nvSpPr>
        <p:spPr bwMode="auto">
          <a:xfrm>
            <a:off x="746125" y="3317875"/>
            <a:ext cx="1514475" cy="457200"/>
          </a:xfrm>
          <a:prstGeom prst="rect">
            <a:avLst/>
          </a:prstGeom>
          <a:noFill/>
          <a:ln w="38100">
            <a:noFill/>
            <a:miter lim="800000"/>
            <a:headEnd/>
            <a:tailEnd/>
          </a:ln>
          <a:effectLst/>
        </p:spPr>
        <p:txBody>
          <a:bodyPr wrap="none">
            <a:spAutoFit/>
          </a:bodyPr>
          <a:lstStyle/>
          <a:p>
            <a:r>
              <a:rPr lang="en-US"/>
              <a:t>Is a3 &lt; a4?</a:t>
            </a:r>
          </a:p>
        </p:txBody>
      </p:sp>
      <p:grpSp>
        <p:nvGrpSpPr>
          <p:cNvPr id="3" name="Group 21"/>
          <p:cNvGrpSpPr>
            <a:grpSpLocks/>
          </p:cNvGrpSpPr>
          <p:nvPr/>
        </p:nvGrpSpPr>
        <p:grpSpPr bwMode="auto">
          <a:xfrm>
            <a:off x="5851525" y="3089275"/>
            <a:ext cx="2538413" cy="1066800"/>
            <a:chOff x="3686" y="1946"/>
            <a:chExt cx="1599" cy="672"/>
          </a:xfrm>
        </p:grpSpPr>
        <p:sp>
          <p:nvSpPr>
            <p:cNvPr id="39958" name="Oval 22"/>
            <p:cNvSpPr>
              <a:spLocks noChangeArrowheads="1"/>
            </p:cNvSpPr>
            <p:nvPr/>
          </p:nvSpPr>
          <p:spPr bwMode="auto">
            <a:xfrm>
              <a:off x="3888" y="2256"/>
              <a:ext cx="46" cy="46"/>
            </a:xfrm>
            <a:prstGeom prst="ellipse">
              <a:avLst/>
            </a:prstGeom>
            <a:solidFill>
              <a:srgbClr val="000080"/>
            </a:solidFill>
            <a:ln w="38100">
              <a:solidFill>
                <a:srgbClr val="000080"/>
              </a:solidFill>
              <a:round/>
              <a:headEnd/>
              <a:tailEnd/>
            </a:ln>
            <a:effectLst/>
          </p:spPr>
          <p:txBody>
            <a:bodyPr wrap="none" anchor="ctr"/>
            <a:lstStyle/>
            <a:p>
              <a:endParaRPr lang="en-US"/>
            </a:p>
          </p:txBody>
        </p:sp>
        <p:sp>
          <p:nvSpPr>
            <p:cNvPr id="39959" name="Oval 23"/>
            <p:cNvSpPr>
              <a:spLocks noChangeArrowheads="1"/>
            </p:cNvSpPr>
            <p:nvPr/>
          </p:nvSpPr>
          <p:spPr bwMode="auto">
            <a:xfrm>
              <a:off x="4272" y="2544"/>
              <a:ext cx="46" cy="46"/>
            </a:xfrm>
            <a:prstGeom prst="ellipse">
              <a:avLst/>
            </a:prstGeom>
            <a:solidFill>
              <a:srgbClr val="000080"/>
            </a:solidFill>
            <a:ln w="38100">
              <a:solidFill>
                <a:srgbClr val="000080"/>
              </a:solidFill>
              <a:round/>
              <a:headEnd/>
              <a:tailEnd/>
            </a:ln>
            <a:effectLst/>
          </p:spPr>
          <p:txBody>
            <a:bodyPr wrap="none" anchor="ctr"/>
            <a:lstStyle/>
            <a:p>
              <a:endParaRPr lang="en-US"/>
            </a:p>
          </p:txBody>
        </p:sp>
        <p:sp>
          <p:nvSpPr>
            <p:cNvPr id="39960" name="Text Box 24"/>
            <p:cNvSpPr txBox="1">
              <a:spLocks noChangeArrowheads="1"/>
            </p:cNvSpPr>
            <p:nvPr/>
          </p:nvSpPr>
          <p:spPr bwMode="auto">
            <a:xfrm>
              <a:off x="3686" y="1946"/>
              <a:ext cx="501" cy="288"/>
            </a:xfrm>
            <a:prstGeom prst="rect">
              <a:avLst/>
            </a:prstGeom>
            <a:noFill/>
            <a:ln w="38100">
              <a:noFill/>
              <a:miter lim="800000"/>
              <a:headEnd/>
              <a:tailEnd/>
            </a:ln>
            <a:effectLst/>
          </p:spPr>
          <p:txBody>
            <a:bodyPr wrap="none">
              <a:spAutoFit/>
            </a:bodyPr>
            <a:lstStyle/>
            <a:p>
              <a:r>
                <a:rPr lang="en-US"/>
                <a:t>a3=7</a:t>
              </a:r>
            </a:p>
          </p:txBody>
        </p:sp>
        <p:sp>
          <p:nvSpPr>
            <p:cNvPr id="39961" name="Text Box 25"/>
            <p:cNvSpPr txBox="1">
              <a:spLocks noChangeArrowheads="1"/>
            </p:cNvSpPr>
            <p:nvPr/>
          </p:nvSpPr>
          <p:spPr bwMode="auto">
            <a:xfrm>
              <a:off x="4406" y="2330"/>
              <a:ext cx="501" cy="288"/>
            </a:xfrm>
            <a:prstGeom prst="rect">
              <a:avLst/>
            </a:prstGeom>
            <a:noFill/>
            <a:ln w="38100">
              <a:noFill/>
              <a:miter lim="800000"/>
              <a:headEnd/>
              <a:tailEnd/>
            </a:ln>
            <a:effectLst/>
          </p:spPr>
          <p:txBody>
            <a:bodyPr wrap="none">
              <a:spAutoFit/>
            </a:bodyPr>
            <a:lstStyle/>
            <a:p>
              <a:r>
                <a:rPr lang="en-US"/>
                <a:t>a4=6</a:t>
              </a:r>
            </a:p>
          </p:txBody>
        </p:sp>
        <p:sp>
          <p:nvSpPr>
            <p:cNvPr id="39962" name="Text Box 26"/>
            <p:cNvSpPr txBox="1">
              <a:spLocks noChangeArrowheads="1"/>
            </p:cNvSpPr>
            <p:nvPr/>
          </p:nvSpPr>
          <p:spPr bwMode="auto">
            <a:xfrm>
              <a:off x="4886" y="2282"/>
              <a:ext cx="399" cy="288"/>
            </a:xfrm>
            <a:prstGeom prst="rect">
              <a:avLst/>
            </a:prstGeom>
            <a:noFill/>
            <a:ln w="38100">
              <a:noFill/>
              <a:miter lim="800000"/>
              <a:headEnd/>
              <a:tailEnd/>
            </a:ln>
            <a:effectLst/>
          </p:spPr>
          <p:txBody>
            <a:bodyPr wrap="none">
              <a:spAutoFit/>
            </a:bodyPr>
            <a:lstStyle/>
            <a:p>
              <a:r>
                <a:rPr lang="en-US"/>
                <a:t>No.</a:t>
              </a:r>
            </a:p>
          </p:txBody>
        </p:sp>
        <p:sp>
          <p:nvSpPr>
            <p:cNvPr id="39963" name="Line 27"/>
            <p:cNvSpPr>
              <a:spLocks noChangeShapeType="1"/>
            </p:cNvSpPr>
            <p:nvPr/>
          </p:nvSpPr>
          <p:spPr bwMode="auto">
            <a:xfrm>
              <a:off x="3936" y="2304"/>
              <a:ext cx="336" cy="240"/>
            </a:xfrm>
            <a:prstGeom prst="line">
              <a:avLst/>
            </a:prstGeom>
            <a:noFill/>
            <a:ln w="38100">
              <a:solidFill>
                <a:srgbClr val="000080"/>
              </a:solidFill>
              <a:round/>
              <a:headEnd/>
              <a:tailEnd type="triangle" w="med" len="med"/>
            </a:ln>
            <a:effectLst/>
          </p:spPr>
          <p:txBody>
            <a:bodyPr/>
            <a:lstStyle/>
            <a:p>
              <a:endParaRPr lang="en-US"/>
            </a:p>
          </p:txBody>
        </p:sp>
      </p:grpSp>
      <p:sp>
        <p:nvSpPr>
          <p:cNvPr id="39964" name="Text Box 28"/>
          <p:cNvSpPr txBox="1">
            <a:spLocks noChangeArrowheads="1"/>
          </p:cNvSpPr>
          <p:nvPr/>
        </p:nvSpPr>
        <p:spPr bwMode="auto">
          <a:xfrm>
            <a:off x="746125" y="3962400"/>
            <a:ext cx="1514475" cy="457200"/>
          </a:xfrm>
          <a:prstGeom prst="rect">
            <a:avLst/>
          </a:prstGeom>
          <a:noFill/>
          <a:ln w="38100">
            <a:noFill/>
            <a:miter lim="800000"/>
            <a:headEnd/>
            <a:tailEnd/>
          </a:ln>
          <a:effectLst/>
        </p:spPr>
        <p:txBody>
          <a:bodyPr wrap="none">
            <a:spAutoFit/>
          </a:bodyPr>
          <a:lstStyle/>
          <a:p>
            <a:r>
              <a:rPr lang="en-US"/>
              <a:t>Is a4 &gt; a5?</a:t>
            </a:r>
          </a:p>
        </p:txBody>
      </p:sp>
      <p:grpSp>
        <p:nvGrpSpPr>
          <p:cNvPr id="4" name="Group 32"/>
          <p:cNvGrpSpPr>
            <a:grpSpLocks/>
          </p:cNvGrpSpPr>
          <p:nvPr/>
        </p:nvGrpSpPr>
        <p:grpSpPr bwMode="auto">
          <a:xfrm>
            <a:off x="6858000" y="4114800"/>
            <a:ext cx="1649413" cy="727075"/>
            <a:chOff x="4320" y="2592"/>
            <a:chExt cx="1039" cy="458"/>
          </a:xfrm>
        </p:grpSpPr>
        <p:sp>
          <p:nvSpPr>
            <p:cNvPr id="39944" name="Oval 8"/>
            <p:cNvSpPr>
              <a:spLocks noChangeArrowheads="1"/>
            </p:cNvSpPr>
            <p:nvPr/>
          </p:nvSpPr>
          <p:spPr bwMode="auto">
            <a:xfrm>
              <a:off x="4320" y="2928"/>
              <a:ext cx="46" cy="46"/>
            </a:xfrm>
            <a:prstGeom prst="ellipse">
              <a:avLst/>
            </a:prstGeom>
            <a:solidFill>
              <a:srgbClr val="000080"/>
            </a:solidFill>
            <a:ln w="38100">
              <a:solidFill>
                <a:srgbClr val="000080"/>
              </a:solidFill>
              <a:round/>
              <a:headEnd/>
              <a:tailEnd/>
            </a:ln>
            <a:effectLst/>
          </p:spPr>
          <p:txBody>
            <a:bodyPr wrap="none" anchor="ctr"/>
            <a:lstStyle/>
            <a:p>
              <a:endParaRPr lang="en-US"/>
            </a:p>
          </p:txBody>
        </p:sp>
        <p:sp>
          <p:nvSpPr>
            <p:cNvPr id="39965" name="Text Box 29"/>
            <p:cNvSpPr txBox="1">
              <a:spLocks noChangeArrowheads="1"/>
            </p:cNvSpPr>
            <p:nvPr/>
          </p:nvSpPr>
          <p:spPr bwMode="auto">
            <a:xfrm>
              <a:off x="4406" y="2762"/>
              <a:ext cx="501" cy="288"/>
            </a:xfrm>
            <a:prstGeom prst="rect">
              <a:avLst/>
            </a:prstGeom>
            <a:noFill/>
            <a:ln w="38100">
              <a:noFill/>
              <a:miter lim="800000"/>
              <a:headEnd/>
              <a:tailEnd/>
            </a:ln>
            <a:effectLst/>
          </p:spPr>
          <p:txBody>
            <a:bodyPr wrap="none">
              <a:spAutoFit/>
            </a:bodyPr>
            <a:lstStyle/>
            <a:p>
              <a:r>
                <a:rPr lang="en-US"/>
                <a:t>a5=5</a:t>
              </a:r>
            </a:p>
          </p:txBody>
        </p:sp>
        <p:sp>
          <p:nvSpPr>
            <p:cNvPr id="39966" name="Line 30"/>
            <p:cNvSpPr>
              <a:spLocks noChangeShapeType="1"/>
            </p:cNvSpPr>
            <p:nvPr/>
          </p:nvSpPr>
          <p:spPr bwMode="auto">
            <a:xfrm>
              <a:off x="4320" y="2592"/>
              <a:ext cx="48" cy="336"/>
            </a:xfrm>
            <a:prstGeom prst="line">
              <a:avLst/>
            </a:prstGeom>
            <a:noFill/>
            <a:ln w="38100">
              <a:solidFill>
                <a:srgbClr val="000080"/>
              </a:solidFill>
              <a:round/>
              <a:headEnd/>
              <a:tailEnd type="triangle" w="med" len="med"/>
            </a:ln>
            <a:effectLst/>
          </p:spPr>
          <p:txBody>
            <a:bodyPr/>
            <a:lstStyle/>
            <a:p>
              <a:endParaRPr lang="en-US"/>
            </a:p>
          </p:txBody>
        </p:sp>
        <p:sp>
          <p:nvSpPr>
            <p:cNvPr id="39967" name="Text Box 31"/>
            <p:cNvSpPr txBox="1">
              <a:spLocks noChangeArrowheads="1"/>
            </p:cNvSpPr>
            <p:nvPr/>
          </p:nvSpPr>
          <p:spPr bwMode="auto">
            <a:xfrm>
              <a:off x="4896" y="2666"/>
              <a:ext cx="463" cy="288"/>
            </a:xfrm>
            <a:prstGeom prst="rect">
              <a:avLst/>
            </a:prstGeom>
            <a:noFill/>
            <a:ln w="38100">
              <a:noFill/>
              <a:miter lim="800000"/>
              <a:headEnd/>
              <a:tailEnd/>
            </a:ln>
            <a:effectLst/>
          </p:spPr>
          <p:txBody>
            <a:bodyPr wrap="none">
              <a:spAutoFit/>
            </a:bodyPr>
            <a:lstStyle/>
            <a:p>
              <a:r>
                <a:rPr lang="en-US"/>
                <a:t>Yes.</a:t>
              </a:r>
            </a:p>
          </p:txBody>
        </p:sp>
      </p:grpSp>
      <p:sp>
        <p:nvSpPr>
          <p:cNvPr id="39969" name="Text Box 33"/>
          <p:cNvSpPr txBox="1">
            <a:spLocks noChangeArrowheads="1"/>
          </p:cNvSpPr>
          <p:nvPr/>
        </p:nvSpPr>
        <p:spPr bwMode="auto">
          <a:xfrm>
            <a:off x="669925" y="5070475"/>
            <a:ext cx="2146300" cy="457200"/>
          </a:xfrm>
          <a:prstGeom prst="rect">
            <a:avLst/>
          </a:prstGeom>
          <a:noFill/>
          <a:ln w="38100">
            <a:noFill/>
            <a:miter lim="800000"/>
            <a:headEnd/>
            <a:tailEnd/>
          </a:ln>
          <a:effectLst/>
        </p:spPr>
        <p:txBody>
          <a:bodyPr wrap="none">
            <a:spAutoFit/>
          </a:bodyPr>
          <a:lstStyle/>
          <a:p>
            <a:r>
              <a:rPr lang="en-US"/>
              <a:t>Minimum is a5!</a:t>
            </a:r>
          </a:p>
        </p:txBody>
      </p:sp>
      <p:sp>
        <p:nvSpPr>
          <p:cNvPr id="39970" name="Text Box 34"/>
          <p:cNvSpPr txBox="1">
            <a:spLocks noChangeArrowheads="1"/>
          </p:cNvSpPr>
          <p:nvPr/>
        </p:nvSpPr>
        <p:spPr bwMode="auto">
          <a:xfrm>
            <a:off x="6232525" y="5299075"/>
            <a:ext cx="2138363" cy="457200"/>
          </a:xfrm>
          <a:prstGeom prst="rect">
            <a:avLst/>
          </a:prstGeom>
          <a:noFill/>
          <a:ln w="38100">
            <a:noFill/>
            <a:miter lim="800000"/>
            <a:headEnd/>
            <a:tailEnd/>
          </a:ln>
          <a:effectLst/>
        </p:spPr>
        <p:txBody>
          <a:bodyPr wrap="none">
            <a:spAutoFit/>
          </a:bodyPr>
          <a:lstStyle/>
          <a:p>
            <a:r>
              <a:rPr lang="en-US"/>
              <a:t>Wrong! It is a2!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9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39951">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dissolv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39964">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dissolv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499"/>
                                          </p:stCondLst>
                                        </p:cTn>
                                        <p:tgtEl>
                                          <p:spTgt spid="39969">
                                            <p:txEl>
                                              <p:pRg st="0" end="0"/>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9970">
                                            <p:txEl>
                                              <p:pRg st="0" end="0"/>
                                            </p:txEl>
                                          </p:spTgt>
                                        </p:tgtEl>
                                        <p:attrNameLst>
                                          <p:attrName>style.visibility</p:attrName>
                                        </p:attrNameLst>
                                      </p:cBhvr>
                                      <p:to>
                                        <p:strVal val="visible"/>
                                      </p:to>
                                    </p:set>
                                    <p:animEffect transition="in" filter="dissolve">
                                      <p:cBhvr>
                                        <p:cTn id="38" dur="500"/>
                                        <p:tgtEl>
                                          <p:spTgt spid="3997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5" grpId="0" build="p" autoUpdateAnimBg="0"/>
      <p:bldP spid="39951" grpId="0" build="p" autoUpdateAnimBg="0"/>
      <p:bldP spid="39964" grpId="0" build="p" autoUpdateAnimBg="0"/>
      <p:bldP spid="39969" grpId="0" build="p" autoUpdateAnimBg="0"/>
      <p:bldP spid="39970" grpId="0" build="p"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685800" y="457200"/>
            <a:ext cx="7924800" cy="1676400"/>
          </a:xfrm>
        </p:spPr>
        <p:txBody>
          <a:bodyPr>
            <a:normAutofit fontScale="90000"/>
          </a:bodyPr>
          <a:lstStyle/>
          <a:p>
            <a:r>
              <a:rPr lang="en-US"/>
              <a:t>If less than n-1 questions, the graph of comparisons is disconnected</a:t>
            </a:r>
          </a:p>
        </p:txBody>
      </p:sp>
      <p:sp>
        <p:nvSpPr>
          <p:cNvPr id="40992" name="Text Box 32"/>
          <p:cNvSpPr txBox="1">
            <a:spLocks noChangeArrowheads="1"/>
          </p:cNvSpPr>
          <p:nvPr/>
        </p:nvSpPr>
        <p:spPr bwMode="auto">
          <a:xfrm>
            <a:off x="0" y="6019800"/>
            <a:ext cx="9144000" cy="457200"/>
          </a:xfrm>
          <a:prstGeom prst="rect">
            <a:avLst/>
          </a:prstGeom>
          <a:noFill/>
          <a:ln w="38100">
            <a:noFill/>
            <a:miter lim="800000"/>
            <a:headEnd/>
            <a:tailEnd/>
          </a:ln>
          <a:effectLst/>
        </p:spPr>
        <p:txBody>
          <a:bodyPr>
            <a:spAutoFit/>
          </a:bodyPr>
          <a:lstStyle/>
          <a:p>
            <a:pPr>
              <a:spcBef>
                <a:spcPct val="50000"/>
              </a:spcBef>
            </a:pPr>
            <a:r>
              <a:rPr lang="en-US"/>
              <a:t>The adversary can re-arrange the data so that the answer is different</a:t>
            </a:r>
          </a:p>
        </p:txBody>
      </p:sp>
      <p:grpSp>
        <p:nvGrpSpPr>
          <p:cNvPr id="2" name="Group 58"/>
          <p:cNvGrpSpPr>
            <a:grpSpLocks/>
          </p:cNvGrpSpPr>
          <p:nvPr/>
        </p:nvGrpSpPr>
        <p:grpSpPr bwMode="auto">
          <a:xfrm>
            <a:off x="533400" y="2549525"/>
            <a:ext cx="1905000" cy="2784475"/>
            <a:chOff x="336" y="1606"/>
            <a:chExt cx="1200" cy="1754"/>
          </a:xfrm>
        </p:grpSpPr>
        <p:sp>
          <p:nvSpPr>
            <p:cNvPr id="40970" name="Oval 10"/>
            <p:cNvSpPr>
              <a:spLocks noChangeArrowheads="1"/>
            </p:cNvSpPr>
            <p:nvPr/>
          </p:nvSpPr>
          <p:spPr bwMode="auto">
            <a:xfrm>
              <a:off x="624" y="1894"/>
              <a:ext cx="46" cy="46"/>
            </a:xfrm>
            <a:prstGeom prst="ellipse">
              <a:avLst/>
            </a:prstGeom>
            <a:solidFill>
              <a:srgbClr val="000080"/>
            </a:solidFill>
            <a:ln w="38100">
              <a:solidFill>
                <a:srgbClr val="000080"/>
              </a:solidFill>
              <a:round/>
              <a:headEnd/>
              <a:tailEnd/>
            </a:ln>
            <a:effectLst/>
          </p:spPr>
          <p:txBody>
            <a:bodyPr wrap="none" anchor="ctr"/>
            <a:lstStyle/>
            <a:p>
              <a:endParaRPr lang="en-US"/>
            </a:p>
          </p:txBody>
        </p:sp>
        <p:sp>
          <p:nvSpPr>
            <p:cNvPr id="40971" name="Oval 11"/>
            <p:cNvSpPr>
              <a:spLocks noChangeArrowheads="1"/>
            </p:cNvSpPr>
            <p:nvPr/>
          </p:nvSpPr>
          <p:spPr bwMode="auto">
            <a:xfrm>
              <a:off x="912" y="2230"/>
              <a:ext cx="46" cy="46"/>
            </a:xfrm>
            <a:prstGeom prst="ellipse">
              <a:avLst/>
            </a:prstGeom>
            <a:solidFill>
              <a:srgbClr val="000080"/>
            </a:solidFill>
            <a:ln w="38100">
              <a:solidFill>
                <a:srgbClr val="000080"/>
              </a:solidFill>
              <a:round/>
              <a:headEnd/>
              <a:tailEnd/>
            </a:ln>
            <a:effectLst/>
          </p:spPr>
          <p:txBody>
            <a:bodyPr wrap="none" anchor="ctr"/>
            <a:lstStyle/>
            <a:p>
              <a:endParaRPr lang="en-US"/>
            </a:p>
          </p:txBody>
        </p:sp>
        <p:sp>
          <p:nvSpPr>
            <p:cNvPr id="40972" name="Line 12"/>
            <p:cNvSpPr>
              <a:spLocks noChangeShapeType="1"/>
            </p:cNvSpPr>
            <p:nvPr/>
          </p:nvSpPr>
          <p:spPr bwMode="auto">
            <a:xfrm>
              <a:off x="672" y="1942"/>
              <a:ext cx="240" cy="288"/>
            </a:xfrm>
            <a:prstGeom prst="line">
              <a:avLst/>
            </a:prstGeom>
            <a:noFill/>
            <a:ln w="38100">
              <a:solidFill>
                <a:srgbClr val="000080"/>
              </a:solidFill>
              <a:round/>
              <a:headEnd/>
              <a:tailEnd type="triangle" w="med" len="med"/>
            </a:ln>
            <a:effectLst/>
          </p:spPr>
          <p:txBody>
            <a:bodyPr/>
            <a:lstStyle/>
            <a:p>
              <a:endParaRPr lang="en-US"/>
            </a:p>
          </p:txBody>
        </p:sp>
        <p:sp>
          <p:nvSpPr>
            <p:cNvPr id="40973" name="Text Box 13"/>
            <p:cNvSpPr txBox="1">
              <a:spLocks noChangeArrowheads="1"/>
            </p:cNvSpPr>
            <p:nvPr/>
          </p:nvSpPr>
          <p:spPr bwMode="auto">
            <a:xfrm>
              <a:off x="480" y="1606"/>
              <a:ext cx="297" cy="288"/>
            </a:xfrm>
            <a:prstGeom prst="rect">
              <a:avLst/>
            </a:prstGeom>
            <a:noFill/>
            <a:ln w="38100">
              <a:noFill/>
              <a:miter lim="800000"/>
              <a:headEnd/>
              <a:tailEnd/>
            </a:ln>
            <a:effectLst/>
          </p:spPr>
          <p:txBody>
            <a:bodyPr wrap="none">
              <a:spAutoFit/>
            </a:bodyPr>
            <a:lstStyle/>
            <a:p>
              <a:r>
                <a:rPr lang="en-US"/>
                <a:t>a1</a:t>
              </a:r>
            </a:p>
          </p:txBody>
        </p:sp>
        <p:sp>
          <p:nvSpPr>
            <p:cNvPr id="40974" name="Text Box 14"/>
            <p:cNvSpPr txBox="1">
              <a:spLocks noChangeArrowheads="1"/>
            </p:cNvSpPr>
            <p:nvPr/>
          </p:nvSpPr>
          <p:spPr bwMode="auto">
            <a:xfrm>
              <a:off x="1046" y="2112"/>
              <a:ext cx="297" cy="288"/>
            </a:xfrm>
            <a:prstGeom prst="rect">
              <a:avLst/>
            </a:prstGeom>
            <a:noFill/>
            <a:ln w="38100">
              <a:noFill/>
              <a:miter lim="800000"/>
              <a:headEnd/>
              <a:tailEnd/>
            </a:ln>
            <a:effectLst/>
          </p:spPr>
          <p:txBody>
            <a:bodyPr wrap="none">
              <a:spAutoFit/>
            </a:bodyPr>
            <a:lstStyle/>
            <a:p>
              <a:r>
                <a:rPr lang="en-US"/>
                <a:t>a2</a:t>
              </a:r>
            </a:p>
          </p:txBody>
        </p:sp>
        <p:sp>
          <p:nvSpPr>
            <p:cNvPr id="40977" name="Oval 17"/>
            <p:cNvSpPr>
              <a:spLocks noChangeArrowheads="1"/>
            </p:cNvSpPr>
            <p:nvPr/>
          </p:nvSpPr>
          <p:spPr bwMode="auto">
            <a:xfrm>
              <a:off x="480" y="2402"/>
              <a:ext cx="46" cy="46"/>
            </a:xfrm>
            <a:prstGeom prst="ellipse">
              <a:avLst/>
            </a:prstGeom>
            <a:solidFill>
              <a:srgbClr val="000080"/>
            </a:solidFill>
            <a:ln w="38100">
              <a:solidFill>
                <a:srgbClr val="000080"/>
              </a:solidFill>
              <a:round/>
              <a:headEnd/>
              <a:tailEnd/>
            </a:ln>
            <a:effectLst/>
          </p:spPr>
          <p:txBody>
            <a:bodyPr wrap="none" anchor="ctr"/>
            <a:lstStyle/>
            <a:p>
              <a:endParaRPr lang="en-US"/>
            </a:p>
          </p:txBody>
        </p:sp>
        <p:sp>
          <p:nvSpPr>
            <p:cNvPr id="40978" name="Oval 18"/>
            <p:cNvSpPr>
              <a:spLocks noChangeArrowheads="1"/>
            </p:cNvSpPr>
            <p:nvPr/>
          </p:nvSpPr>
          <p:spPr bwMode="auto">
            <a:xfrm>
              <a:off x="768" y="2738"/>
              <a:ext cx="46" cy="46"/>
            </a:xfrm>
            <a:prstGeom prst="ellipse">
              <a:avLst/>
            </a:prstGeom>
            <a:solidFill>
              <a:srgbClr val="000080"/>
            </a:solidFill>
            <a:ln w="38100">
              <a:solidFill>
                <a:srgbClr val="000080"/>
              </a:solidFill>
              <a:round/>
              <a:headEnd/>
              <a:tailEnd/>
            </a:ln>
            <a:effectLst/>
          </p:spPr>
          <p:txBody>
            <a:bodyPr wrap="none" anchor="ctr"/>
            <a:lstStyle/>
            <a:p>
              <a:endParaRPr lang="en-US"/>
            </a:p>
          </p:txBody>
        </p:sp>
        <p:sp>
          <p:nvSpPr>
            <p:cNvPr id="40979" name="Line 19"/>
            <p:cNvSpPr>
              <a:spLocks noChangeShapeType="1"/>
            </p:cNvSpPr>
            <p:nvPr/>
          </p:nvSpPr>
          <p:spPr bwMode="auto">
            <a:xfrm>
              <a:off x="528" y="2450"/>
              <a:ext cx="240" cy="288"/>
            </a:xfrm>
            <a:prstGeom prst="line">
              <a:avLst/>
            </a:prstGeom>
            <a:noFill/>
            <a:ln w="38100">
              <a:solidFill>
                <a:srgbClr val="000080"/>
              </a:solidFill>
              <a:round/>
              <a:headEnd/>
              <a:tailEnd type="triangle" w="med" len="med"/>
            </a:ln>
            <a:effectLst/>
          </p:spPr>
          <p:txBody>
            <a:bodyPr/>
            <a:lstStyle/>
            <a:p>
              <a:endParaRPr lang="en-US"/>
            </a:p>
          </p:txBody>
        </p:sp>
        <p:sp>
          <p:nvSpPr>
            <p:cNvPr id="40984" name="Oval 24"/>
            <p:cNvSpPr>
              <a:spLocks noChangeArrowheads="1"/>
            </p:cNvSpPr>
            <p:nvPr/>
          </p:nvSpPr>
          <p:spPr bwMode="auto">
            <a:xfrm>
              <a:off x="770" y="2738"/>
              <a:ext cx="46" cy="46"/>
            </a:xfrm>
            <a:prstGeom prst="ellipse">
              <a:avLst/>
            </a:prstGeom>
            <a:solidFill>
              <a:srgbClr val="000080"/>
            </a:solidFill>
            <a:ln w="38100">
              <a:solidFill>
                <a:srgbClr val="000080"/>
              </a:solidFill>
              <a:round/>
              <a:headEnd/>
              <a:tailEnd/>
            </a:ln>
            <a:effectLst/>
          </p:spPr>
          <p:txBody>
            <a:bodyPr wrap="none" anchor="ctr"/>
            <a:lstStyle/>
            <a:p>
              <a:endParaRPr lang="en-US"/>
            </a:p>
          </p:txBody>
        </p:sp>
        <p:sp>
          <p:nvSpPr>
            <p:cNvPr id="40985" name="Oval 25"/>
            <p:cNvSpPr>
              <a:spLocks noChangeArrowheads="1"/>
            </p:cNvSpPr>
            <p:nvPr/>
          </p:nvSpPr>
          <p:spPr bwMode="auto">
            <a:xfrm>
              <a:off x="1058" y="3074"/>
              <a:ext cx="46" cy="46"/>
            </a:xfrm>
            <a:prstGeom prst="ellipse">
              <a:avLst/>
            </a:prstGeom>
            <a:solidFill>
              <a:srgbClr val="000080"/>
            </a:solidFill>
            <a:ln w="38100">
              <a:solidFill>
                <a:srgbClr val="000080"/>
              </a:solidFill>
              <a:round/>
              <a:headEnd/>
              <a:tailEnd/>
            </a:ln>
            <a:effectLst/>
          </p:spPr>
          <p:txBody>
            <a:bodyPr wrap="none" anchor="ctr"/>
            <a:lstStyle/>
            <a:p>
              <a:endParaRPr lang="en-US"/>
            </a:p>
          </p:txBody>
        </p:sp>
        <p:sp>
          <p:nvSpPr>
            <p:cNvPr id="40986" name="Line 26"/>
            <p:cNvSpPr>
              <a:spLocks noChangeShapeType="1"/>
            </p:cNvSpPr>
            <p:nvPr/>
          </p:nvSpPr>
          <p:spPr bwMode="auto">
            <a:xfrm>
              <a:off x="818" y="2786"/>
              <a:ext cx="240" cy="288"/>
            </a:xfrm>
            <a:prstGeom prst="line">
              <a:avLst/>
            </a:prstGeom>
            <a:noFill/>
            <a:ln w="38100">
              <a:solidFill>
                <a:srgbClr val="000080"/>
              </a:solidFill>
              <a:round/>
              <a:headEnd/>
              <a:tailEnd type="triangle" w="med" len="med"/>
            </a:ln>
            <a:effectLst/>
          </p:spPr>
          <p:txBody>
            <a:bodyPr/>
            <a:lstStyle/>
            <a:p>
              <a:endParaRPr lang="en-US"/>
            </a:p>
          </p:txBody>
        </p:sp>
        <p:sp>
          <p:nvSpPr>
            <p:cNvPr id="40987" name="Text Box 27"/>
            <p:cNvSpPr txBox="1">
              <a:spLocks noChangeArrowheads="1"/>
            </p:cNvSpPr>
            <p:nvPr/>
          </p:nvSpPr>
          <p:spPr bwMode="auto">
            <a:xfrm>
              <a:off x="336" y="2064"/>
              <a:ext cx="297" cy="288"/>
            </a:xfrm>
            <a:prstGeom prst="rect">
              <a:avLst/>
            </a:prstGeom>
            <a:noFill/>
            <a:ln w="38100">
              <a:noFill/>
              <a:miter lim="800000"/>
              <a:headEnd/>
              <a:tailEnd/>
            </a:ln>
            <a:effectLst/>
          </p:spPr>
          <p:txBody>
            <a:bodyPr wrap="none">
              <a:spAutoFit/>
            </a:bodyPr>
            <a:lstStyle/>
            <a:p>
              <a:r>
                <a:rPr lang="en-US"/>
                <a:t>a3</a:t>
              </a:r>
            </a:p>
          </p:txBody>
        </p:sp>
        <p:sp>
          <p:nvSpPr>
            <p:cNvPr id="40988" name="Text Box 28"/>
            <p:cNvSpPr txBox="1">
              <a:spLocks noChangeArrowheads="1"/>
            </p:cNvSpPr>
            <p:nvPr/>
          </p:nvSpPr>
          <p:spPr bwMode="auto">
            <a:xfrm>
              <a:off x="711" y="2448"/>
              <a:ext cx="297" cy="288"/>
            </a:xfrm>
            <a:prstGeom prst="rect">
              <a:avLst/>
            </a:prstGeom>
            <a:noFill/>
            <a:ln w="38100">
              <a:noFill/>
              <a:miter lim="800000"/>
              <a:headEnd/>
              <a:tailEnd/>
            </a:ln>
            <a:effectLst/>
          </p:spPr>
          <p:txBody>
            <a:bodyPr wrap="none">
              <a:spAutoFit/>
            </a:bodyPr>
            <a:lstStyle/>
            <a:p>
              <a:r>
                <a:rPr lang="en-US"/>
                <a:t>a4</a:t>
              </a:r>
            </a:p>
          </p:txBody>
        </p:sp>
        <p:sp>
          <p:nvSpPr>
            <p:cNvPr id="40989" name="Text Box 29"/>
            <p:cNvSpPr txBox="1">
              <a:spLocks noChangeArrowheads="1"/>
            </p:cNvSpPr>
            <p:nvPr/>
          </p:nvSpPr>
          <p:spPr bwMode="auto">
            <a:xfrm>
              <a:off x="1239" y="2592"/>
              <a:ext cx="297" cy="288"/>
            </a:xfrm>
            <a:prstGeom prst="rect">
              <a:avLst/>
            </a:prstGeom>
            <a:noFill/>
            <a:ln w="38100">
              <a:noFill/>
              <a:miter lim="800000"/>
              <a:headEnd/>
              <a:tailEnd/>
            </a:ln>
            <a:effectLst/>
          </p:spPr>
          <p:txBody>
            <a:bodyPr wrap="none">
              <a:spAutoFit/>
            </a:bodyPr>
            <a:lstStyle/>
            <a:p>
              <a:r>
                <a:rPr lang="en-US"/>
                <a:t>a5</a:t>
              </a:r>
            </a:p>
          </p:txBody>
        </p:sp>
        <p:sp>
          <p:nvSpPr>
            <p:cNvPr id="40990" name="Text Box 30"/>
            <p:cNvSpPr txBox="1">
              <a:spLocks noChangeArrowheads="1"/>
            </p:cNvSpPr>
            <p:nvPr/>
          </p:nvSpPr>
          <p:spPr bwMode="auto">
            <a:xfrm>
              <a:off x="807" y="3072"/>
              <a:ext cx="297" cy="288"/>
            </a:xfrm>
            <a:prstGeom prst="rect">
              <a:avLst/>
            </a:prstGeom>
            <a:noFill/>
            <a:ln w="38100">
              <a:noFill/>
              <a:miter lim="800000"/>
              <a:headEnd/>
              <a:tailEnd/>
            </a:ln>
            <a:effectLst/>
          </p:spPr>
          <p:txBody>
            <a:bodyPr wrap="none">
              <a:spAutoFit/>
            </a:bodyPr>
            <a:lstStyle/>
            <a:p>
              <a:r>
                <a:rPr lang="en-US"/>
                <a:t>a6</a:t>
              </a:r>
            </a:p>
          </p:txBody>
        </p:sp>
        <p:sp>
          <p:nvSpPr>
            <p:cNvPr id="41016" name="Line 56"/>
            <p:cNvSpPr>
              <a:spLocks noChangeShapeType="1"/>
            </p:cNvSpPr>
            <p:nvPr/>
          </p:nvSpPr>
          <p:spPr bwMode="auto">
            <a:xfrm flipH="1">
              <a:off x="864" y="2784"/>
              <a:ext cx="288" cy="0"/>
            </a:xfrm>
            <a:prstGeom prst="line">
              <a:avLst/>
            </a:prstGeom>
            <a:noFill/>
            <a:ln w="38100">
              <a:solidFill>
                <a:srgbClr val="000080"/>
              </a:solidFill>
              <a:round/>
              <a:headEnd/>
              <a:tailEnd type="triangle" w="med" len="med"/>
            </a:ln>
            <a:effectLst/>
          </p:spPr>
          <p:txBody>
            <a:bodyPr/>
            <a:lstStyle/>
            <a:p>
              <a:endParaRPr lang="en-US"/>
            </a:p>
          </p:txBody>
        </p:sp>
        <p:sp>
          <p:nvSpPr>
            <p:cNvPr id="41017" name="Oval 57"/>
            <p:cNvSpPr>
              <a:spLocks noChangeArrowheads="1"/>
            </p:cNvSpPr>
            <p:nvPr/>
          </p:nvSpPr>
          <p:spPr bwMode="auto">
            <a:xfrm>
              <a:off x="1202" y="2736"/>
              <a:ext cx="46" cy="46"/>
            </a:xfrm>
            <a:prstGeom prst="ellipse">
              <a:avLst/>
            </a:prstGeom>
            <a:solidFill>
              <a:srgbClr val="000080"/>
            </a:solidFill>
            <a:ln w="38100">
              <a:solidFill>
                <a:srgbClr val="000080"/>
              </a:solidFill>
              <a:round/>
              <a:headEnd/>
              <a:tailEnd/>
            </a:ln>
            <a:effectLst/>
          </p:spPr>
          <p:txBody>
            <a:bodyPr wrap="none" anchor="ctr"/>
            <a:lstStyle/>
            <a:p>
              <a:endParaRPr lang="en-US"/>
            </a:p>
          </p:txBody>
        </p:sp>
      </p:grpSp>
      <p:grpSp>
        <p:nvGrpSpPr>
          <p:cNvPr id="3" name="Group 60"/>
          <p:cNvGrpSpPr>
            <a:grpSpLocks/>
          </p:cNvGrpSpPr>
          <p:nvPr/>
        </p:nvGrpSpPr>
        <p:grpSpPr bwMode="auto">
          <a:xfrm>
            <a:off x="5867400" y="2590800"/>
            <a:ext cx="1905000" cy="2784475"/>
            <a:chOff x="336" y="1606"/>
            <a:chExt cx="1200" cy="1754"/>
          </a:xfrm>
        </p:grpSpPr>
        <p:sp>
          <p:nvSpPr>
            <p:cNvPr id="41021" name="Oval 61"/>
            <p:cNvSpPr>
              <a:spLocks noChangeArrowheads="1"/>
            </p:cNvSpPr>
            <p:nvPr/>
          </p:nvSpPr>
          <p:spPr bwMode="auto">
            <a:xfrm>
              <a:off x="624" y="1894"/>
              <a:ext cx="46" cy="46"/>
            </a:xfrm>
            <a:prstGeom prst="ellipse">
              <a:avLst/>
            </a:prstGeom>
            <a:solidFill>
              <a:srgbClr val="000080"/>
            </a:solidFill>
            <a:ln w="38100">
              <a:solidFill>
                <a:srgbClr val="000080"/>
              </a:solidFill>
              <a:round/>
              <a:headEnd/>
              <a:tailEnd/>
            </a:ln>
            <a:effectLst/>
          </p:spPr>
          <p:txBody>
            <a:bodyPr wrap="none" anchor="ctr"/>
            <a:lstStyle/>
            <a:p>
              <a:endParaRPr lang="en-US"/>
            </a:p>
          </p:txBody>
        </p:sp>
        <p:sp>
          <p:nvSpPr>
            <p:cNvPr id="41022" name="Oval 62"/>
            <p:cNvSpPr>
              <a:spLocks noChangeArrowheads="1"/>
            </p:cNvSpPr>
            <p:nvPr/>
          </p:nvSpPr>
          <p:spPr bwMode="auto">
            <a:xfrm>
              <a:off x="912" y="2230"/>
              <a:ext cx="46" cy="46"/>
            </a:xfrm>
            <a:prstGeom prst="ellipse">
              <a:avLst/>
            </a:prstGeom>
            <a:solidFill>
              <a:srgbClr val="000080"/>
            </a:solidFill>
            <a:ln w="38100">
              <a:solidFill>
                <a:srgbClr val="000080"/>
              </a:solidFill>
              <a:round/>
              <a:headEnd/>
              <a:tailEnd/>
            </a:ln>
            <a:effectLst/>
          </p:spPr>
          <p:txBody>
            <a:bodyPr wrap="none" anchor="ctr"/>
            <a:lstStyle/>
            <a:p>
              <a:endParaRPr lang="en-US"/>
            </a:p>
          </p:txBody>
        </p:sp>
        <p:sp>
          <p:nvSpPr>
            <p:cNvPr id="41023" name="Line 63"/>
            <p:cNvSpPr>
              <a:spLocks noChangeShapeType="1"/>
            </p:cNvSpPr>
            <p:nvPr/>
          </p:nvSpPr>
          <p:spPr bwMode="auto">
            <a:xfrm>
              <a:off x="672" y="1942"/>
              <a:ext cx="240" cy="288"/>
            </a:xfrm>
            <a:prstGeom prst="line">
              <a:avLst/>
            </a:prstGeom>
            <a:noFill/>
            <a:ln w="38100">
              <a:solidFill>
                <a:srgbClr val="000080"/>
              </a:solidFill>
              <a:round/>
              <a:headEnd/>
              <a:tailEnd type="triangle" w="med" len="med"/>
            </a:ln>
            <a:effectLst/>
          </p:spPr>
          <p:txBody>
            <a:bodyPr/>
            <a:lstStyle/>
            <a:p>
              <a:endParaRPr lang="en-US"/>
            </a:p>
          </p:txBody>
        </p:sp>
        <p:sp>
          <p:nvSpPr>
            <p:cNvPr id="41024" name="Text Box 64"/>
            <p:cNvSpPr txBox="1">
              <a:spLocks noChangeArrowheads="1"/>
            </p:cNvSpPr>
            <p:nvPr/>
          </p:nvSpPr>
          <p:spPr bwMode="auto">
            <a:xfrm>
              <a:off x="480" y="1606"/>
              <a:ext cx="297" cy="288"/>
            </a:xfrm>
            <a:prstGeom prst="rect">
              <a:avLst/>
            </a:prstGeom>
            <a:noFill/>
            <a:ln w="38100">
              <a:noFill/>
              <a:miter lim="800000"/>
              <a:headEnd/>
              <a:tailEnd/>
            </a:ln>
            <a:effectLst/>
          </p:spPr>
          <p:txBody>
            <a:bodyPr wrap="none">
              <a:spAutoFit/>
            </a:bodyPr>
            <a:lstStyle/>
            <a:p>
              <a:r>
                <a:rPr lang="en-US"/>
                <a:t>a1</a:t>
              </a:r>
            </a:p>
          </p:txBody>
        </p:sp>
        <p:sp>
          <p:nvSpPr>
            <p:cNvPr id="41025" name="Text Box 65"/>
            <p:cNvSpPr txBox="1">
              <a:spLocks noChangeArrowheads="1"/>
            </p:cNvSpPr>
            <p:nvPr/>
          </p:nvSpPr>
          <p:spPr bwMode="auto">
            <a:xfrm>
              <a:off x="1046" y="2112"/>
              <a:ext cx="297" cy="288"/>
            </a:xfrm>
            <a:prstGeom prst="rect">
              <a:avLst/>
            </a:prstGeom>
            <a:noFill/>
            <a:ln w="38100">
              <a:noFill/>
              <a:miter lim="800000"/>
              <a:headEnd/>
              <a:tailEnd/>
            </a:ln>
            <a:effectLst/>
          </p:spPr>
          <p:txBody>
            <a:bodyPr wrap="none">
              <a:spAutoFit/>
            </a:bodyPr>
            <a:lstStyle/>
            <a:p>
              <a:r>
                <a:rPr lang="en-US"/>
                <a:t>a2</a:t>
              </a:r>
            </a:p>
          </p:txBody>
        </p:sp>
        <p:sp>
          <p:nvSpPr>
            <p:cNvPr id="41026" name="Oval 66"/>
            <p:cNvSpPr>
              <a:spLocks noChangeArrowheads="1"/>
            </p:cNvSpPr>
            <p:nvPr/>
          </p:nvSpPr>
          <p:spPr bwMode="auto">
            <a:xfrm>
              <a:off x="480" y="2402"/>
              <a:ext cx="46" cy="46"/>
            </a:xfrm>
            <a:prstGeom prst="ellipse">
              <a:avLst/>
            </a:prstGeom>
            <a:solidFill>
              <a:srgbClr val="000080"/>
            </a:solidFill>
            <a:ln w="38100">
              <a:solidFill>
                <a:srgbClr val="000080"/>
              </a:solidFill>
              <a:round/>
              <a:headEnd/>
              <a:tailEnd/>
            </a:ln>
            <a:effectLst/>
          </p:spPr>
          <p:txBody>
            <a:bodyPr wrap="none" anchor="ctr"/>
            <a:lstStyle/>
            <a:p>
              <a:endParaRPr lang="en-US"/>
            </a:p>
          </p:txBody>
        </p:sp>
        <p:sp>
          <p:nvSpPr>
            <p:cNvPr id="41027" name="Oval 67"/>
            <p:cNvSpPr>
              <a:spLocks noChangeArrowheads="1"/>
            </p:cNvSpPr>
            <p:nvPr/>
          </p:nvSpPr>
          <p:spPr bwMode="auto">
            <a:xfrm>
              <a:off x="768" y="2738"/>
              <a:ext cx="46" cy="46"/>
            </a:xfrm>
            <a:prstGeom prst="ellipse">
              <a:avLst/>
            </a:prstGeom>
            <a:solidFill>
              <a:srgbClr val="000080"/>
            </a:solidFill>
            <a:ln w="38100">
              <a:solidFill>
                <a:srgbClr val="000080"/>
              </a:solidFill>
              <a:round/>
              <a:headEnd/>
              <a:tailEnd/>
            </a:ln>
            <a:effectLst/>
          </p:spPr>
          <p:txBody>
            <a:bodyPr wrap="none" anchor="ctr"/>
            <a:lstStyle/>
            <a:p>
              <a:endParaRPr lang="en-US"/>
            </a:p>
          </p:txBody>
        </p:sp>
        <p:sp>
          <p:nvSpPr>
            <p:cNvPr id="41028" name="Line 68"/>
            <p:cNvSpPr>
              <a:spLocks noChangeShapeType="1"/>
            </p:cNvSpPr>
            <p:nvPr/>
          </p:nvSpPr>
          <p:spPr bwMode="auto">
            <a:xfrm>
              <a:off x="528" y="2450"/>
              <a:ext cx="240" cy="288"/>
            </a:xfrm>
            <a:prstGeom prst="line">
              <a:avLst/>
            </a:prstGeom>
            <a:noFill/>
            <a:ln w="38100">
              <a:solidFill>
                <a:srgbClr val="000080"/>
              </a:solidFill>
              <a:round/>
              <a:headEnd/>
              <a:tailEnd type="triangle" w="med" len="med"/>
            </a:ln>
            <a:effectLst/>
          </p:spPr>
          <p:txBody>
            <a:bodyPr/>
            <a:lstStyle/>
            <a:p>
              <a:endParaRPr lang="en-US"/>
            </a:p>
          </p:txBody>
        </p:sp>
        <p:sp>
          <p:nvSpPr>
            <p:cNvPr id="41029" name="Oval 69"/>
            <p:cNvSpPr>
              <a:spLocks noChangeArrowheads="1"/>
            </p:cNvSpPr>
            <p:nvPr/>
          </p:nvSpPr>
          <p:spPr bwMode="auto">
            <a:xfrm>
              <a:off x="770" y="2738"/>
              <a:ext cx="46" cy="46"/>
            </a:xfrm>
            <a:prstGeom prst="ellipse">
              <a:avLst/>
            </a:prstGeom>
            <a:solidFill>
              <a:srgbClr val="000080"/>
            </a:solidFill>
            <a:ln w="38100">
              <a:solidFill>
                <a:srgbClr val="000080"/>
              </a:solidFill>
              <a:round/>
              <a:headEnd/>
              <a:tailEnd/>
            </a:ln>
            <a:effectLst/>
          </p:spPr>
          <p:txBody>
            <a:bodyPr wrap="none" anchor="ctr"/>
            <a:lstStyle/>
            <a:p>
              <a:endParaRPr lang="en-US"/>
            </a:p>
          </p:txBody>
        </p:sp>
        <p:sp>
          <p:nvSpPr>
            <p:cNvPr id="41030" name="Oval 70"/>
            <p:cNvSpPr>
              <a:spLocks noChangeArrowheads="1"/>
            </p:cNvSpPr>
            <p:nvPr/>
          </p:nvSpPr>
          <p:spPr bwMode="auto">
            <a:xfrm>
              <a:off x="1058" y="3074"/>
              <a:ext cx="46" cy="46"/>
            </a:xfrm>
            <a:prstGeom prst="ellipse">
              <a:avLst/>
            </a:prstGeom>
            <a:solidFill>
              <a:srgbClr val="000080"/>
            </a:solidFill>
            <a:ln w="38100">
              <a:solidFill>
                <a:srgbClr val="000080"/>
              </a:solidFill>
              <a:round/>
              <a:headEnd/>
              <a:tailEnd/>
            </a:ln>
            <a:effectLst/>
          </p:spPr>
          <p:txBody>
            <a:bodyPr wrap="none" anchor="ctr"/>
            <a:lstStyle/>
            <a:p>
              <a:endParaRPr lang="en-US"/>
            </a:p>
          </p:txBody>
        </p:sp>
        <p:sp>
          <p:nvSpPr>
            <p:cNvPr id="41031" name="Line 71"/>
            <p:cNvSpPr>
              <a:spLocks noChangeShapeType="1"/>
            </p:cNvSpPr>
            <p:nvPr/>
          </p:nvSpPr>
          <p:spPr bwMode="auto">
            <a:xfrm>
              <a:off x="818" y="2786"/>
              <a:ext cx="240" cy="288"/>
            </a:xfrm>
            <a:prstGeom prst="line">
              <a:avLst/>
            </a:prstGeom>
            <a:noFill/>
            <a:ln w="38100">
              <a:solidFill>
                <a:srgbClr val="000080"/>
              </a:solidFill>
              <a:round/>
              <a:headEnd/>
              <a:tailEnd type="triangle" w="med" len="med"/>
            </a:ln>
            <a:effectLst/>
          </p:spPr>
          <p:txBody>
            <a:bodyPr/>
            <a:lstStyle/>
            <a:p>
              <a:endParaRPr lang="en-US"/>
            </a:p>
          </p:txBody>
        </p:sp>
        <p:sp>
          <p:nvSpPr>
            <p:cNvPr id="41032" name="Text Box 72"/>
            <p:cNvSpPr txBox="1">
              <a:spLocks noChangeArrowheads="1"/>
            </p:cNvSpPr>
            <p:nvPr/>
          </p:nvSpPr>
          <p:spPr bwMode="auto">
            <a:xfrm>
              <a:off x="336" y="2064"/>
              <a:ext cx="297" cy="288"/>
            </a:xfrm>
            <a:prstGeom prst="rect">
              <a:avLst/>
            </a:prstGeom>
            <a:noFill/>
            <a:ln w="38100">
              <a:noFill/>
              <a:miter lim="800000"/>
              <a:headEnd/>
              <a:tailEnd/>
            </a:ln>
            <a:effectLst/>
          </p:spPr>
          <p:txBody>
            <a:bodyPr wrap="none">
              <a:spAutoFit/>
            </a:bodyPr>
            <a:lstStyle/>
            <a:p>
              <a:r>
                <a:rPr lang="en-US"/>
                <a:t>a3</a:t>
              </a:r>
            </a:p>
          </p:txBody>
        </p:sp>
        <p:sp>
          <p:nvSpPr>
            <p:cNvPr id="41033" name="Text Box 73"/>
            <p:cNvSpPr txBox="1">
              <a:spLocks noChangeArrowheads="1"/>
            </p:cNvSpPr>
            <p:nvPr/>
          </p:nvSpPr>
          <p:spPr bwMode="auto">
            <a:xfrm>
              <a:off x="711" y="2448"/>
              <a:ext cx="297" cy="288"/>
            </a:xfrm>
            <a:prstGeom prst="rect">
              <a:avLst/>
            </a:prstGeom>
            <a:noFill/>
            <a:ln w="38100">
              <a:noFill/>
              <a:miter lim="800000"/>
              <a:headEnd/>
              <a:tailEnd/>
            </a:ln>
            <a:effectLst/>
          </p:spPr>
          <p:txBody>
            <a:bodyPr wrap="none">
              <a:spAutoFit/>
            </a:bodyPr>
            <a:lstStyle/>
            <a:p>
              <a:r>
                <a:rPr lang="en-US"/>
                <a:t>a4</a:t>
              </a:r>
            </a:p>
          </p:txBody>
        </p:sp>
        <p:sp>
          <p:nvSpPr>
            <p:cNvPr id="41034" name="Text Box 74"/>
            <p:cNvSpPr txBox="1">
              <a:spLocks noChangeArrowheads="1"/>
            </p:cNvSpPr>
            <p:nvPr/>
          </p:nvSpPr>
          <p:spPr bwMode="auto">
            <a:xfrm>
              <a:off x="1239" y="2592"/>
              <a:ext cx="297" cy="288"/>
            </a:xfrm>
            <a:prstGeom prst="rect">
              <a:avLst/>
            </a:prstGeom>
            <a:noFill/>
            <a:ln w="38100">
              <a:noFill/>
              <a:miter lim="800000"/>
              <a:headEnd/>
              <a:tailEnd/>
            </a:ln>
            <a:effectLst/>
          </p:spPr>
          <p:txBody>
            <a:bodyPr wrap="none">
              <a:spAutoFit/>
            </a:bodyPr>
            <a:lstStyle/>
            <a:p>
              <a:r>
                <a:rPr lang="en-US"/>
                <a:t>a5</a:t>
              </a:r>
            </a:p>
          </p:txBody>
        </p:sp>
        <p:sp>
          <p:nvSpPr>
            <p:cNvPr id="41035" name="Text Box 75"/>
            <p:cNvSpPr txBox="1">
              <a:spLocks noChangeArrowheads="1"/>
            </p:cNvSpPr>
            <p:nvPr/>
          </p:nvSpPr>
          <p:spPr bwMode="auto">
            <a:xfrm>
              <a:off x="807" y="3072"/>
              <a:ext cx="297" cy="288"/>
            </a:xfrm>
            <a:prstGeom prst="rect">
              <a:avLst/>
            </a:prstGeom>
            <a:noFill/>
            <a:ln w="38100">
              <a:noFill/>
              <a:miter lim="800000"/>
              <a:headEnd/>
              <a:tailEnd/>
            </a:ln>
            <a:effectLst/>
          </p:spPr>
          <p:txBody>
            <a:bodyPr wrap="none">
              <a:spAutoFit/>
            </a:bodyPr>
            <a:lstStyle/>
            <a:p>
              <a:r>
                <a:rPr lang="en-US"/>
                <a:t>a6</a:t>
              </a:r>
            </a:p>
          </p:txBody>
        </p:sp>
        <p:sp>
          <p:nvSpPr>
            <p:cNvPr id="41036" name="Line 76"/>
            <p:cNvSpPr>
              <a:spLocks noChangeShapeType="1"/>
            </p:cNvSpPr>
            <p:nvPr/>
          </p:nvSpPr>
          <p:spPr bwMode="auto">
            <a:xfrm flipH="1">
              <a:off x="864" y="2784"/>
              <a:ext cx="288" cy="0"/>
            </a:xfrm>
            <a:prstGeom prst="line">
              <a:avLst/>
            </a:prstGeom>
            <a:noFill/>
            <a:ln w="38100">
              <a:solidFill>
                <a:srgbClr val="000080"/>
              </a:solidFill>
              <a:round/>
              <a:headEnd/>
              <a:tailEnd type="triangle" w="med" len="med"/>
            </a:ln>
            <a:effectLst/>
          </p:spPr>
          <p:txBody>
            <a:bodyPr/>
            <a:lstStyle/>
            <a:p>
              <a:endParaRPr lang="en-US"/>
            </a:p>
          </p:txBody>
        </p:sp>
        <p:sp>
          <p:nvSpPr>
            <p:cNvPr id="41037" name="Oval 77"/>
            <p:cNvSpPr>
              <a:spLocks noChangeArrowheads="1"/>
            </p:cNvSpPr>
            <p:nvPr/>
          </p:nvSpPr>
          <p:spPr bwMode="auto">
            <a:xfrm>
              <a:off x="1202" y="2736"/>
              <a:ext cx="46" cy="46"/>
            </a:xfrm>
            <a:prstGeom prst="ellipse">
              <a:avLst/>
            </a:prstGeom>
            <a:solidFill>
              <a:srgbClr val="000080"/>
            </a:solidFill>
            <a:ln w="38100">
              <a:solidFill>
                <a:srgbClr val="000080"/>
              </a:solidFill>
              <a:round/>
              <a:headEnd/>
              <a:tailEnd/>
            </a:ln>
            <a:effectLst/>
          </p:spPr>
          <p:txBody>
            <a:bodyPr wrap="none" anchor="ctr"/>
            <a:lstStyle/>
            <a:p>
              <a:endParaRPr lang="en-US"/>
            </a:p>
          </p:txBody>
        </p:sp>
      </p:grpSp>
      <p:grpSp>
        <p:nvGrpSpPr>
          <p:cNvPr id="4" name="Group 83"/>
          <p:cNvGrpSpPr>
            <a:grpSpLocks/>
          </p:cNvGrpSpPr>
          <p:nvPr/>
        </p:nvGrpSpPr>
        <p:grpSpPr bwMode="auto">
          <a:xfrm>
            <a:off x="6858000" y="3352800"/>
            <a:ext cx="609600" cy="1600200"/>
            <a:chOff x="4320" y="2112"/>
            <a:chExt cx="384" cy="1008"/>
          </a:xfrm>
        </p:grpSpPr>
        <p:sp>
          <p:nvSpPr>
            <p:cNvPr id="41038" name="Line 78"/>
            <p:cNvSpPr>
              <a:spLocks noChangeShapeType="1"/>
            </p:cNvSpPr>
            <p:nvPr/>
          </p:nvSpPr>
          <p:spPr bwMode="auto">
            <a:xfrm flipH="1" flipV="1">
              <a:off x="4320" y="2352"/>
              <a:ext cx="96" cy="768"/>
            </a:xfrm>
            <a:prstGeom prst="line">
              <a:avLst/>
            </a:prstGeom>
            <a:noFill/>
            <a:ln w="38100">
              <a:solidFill>
                <a:srgbClr val="FF0000"/>
              </a:solidFill>
              <a:round/>
              <a:headEnd/>
              <a:tailEnd type="triangle" w="med" len="med"/>
            </a:ln>
            <a:effectLst/>
          </p:spPr>
          <p:txBody>
            <a:bodyPr/>
            <a:lstStyle/>
            <a:p>
              <a:endParaRPr lang="en-US"/>
            </a:p>
          </p:txBody>
        </p:sp>
        <p:sp>
          <p:nvSpPr>
            <p:cNvPr id="41040" name="Oval 80"/>
            <p:cNvSpPr>
              <a:spLocks noChangeArrowheads="1"/>
            </p:cNvSpPr>
            <p:nvPr/>
          </p:nvSpPr>
          <p:spPr bwMode="auto">
            <a:xfrm>
              <a:off x="4368" y="2112"/>
              <a:ext cx="336" cy="336"/>
            </a:xfrm>
            <a:prstGeom prst="ellipse">
              <a:avLst/>
            </a:prstGeom>
            <a:noFill/>
            <a:ln w="38100">
              <a:solidFill>
                <a:srgbClr val="00FF00"/>
              </a:solidFill>
              <a:round/>
              <a:headEnd/>
              <a:tailEnd/>
            </a:ln>
            <a:effectLst/>
          </p:spPr>
          <p:txBody>
            <a:bodyPr wrap="none" anchor="ctr"/>
            <a:lstStyle/>
            <a:p>
              <a:endParaRPr lang="en-US"/>
            </a:p>
          </p:txBody>
        </p:sp>
      </p:grpSp>
      <p:grpSp>
        <p:nvGrpSpPr>
          <p:cNvPr id="5" name="Group 82"/>
          <p:cNvGrpSpPr>
            <a:grpSpLocks/>
          </p:cNvGrpSpPr>
          <p:nvPr/>
        </p:nvGrpSpPr>
        <p:grpSpPr bwMode="auto">
          <a:xfrm>
            <a:off x="1219200" y="3657600"/>
            <a:ext cx="609600" cy="1752600"/>
            <a:chOff x="768" y="2304"/>
            <a:chExt cx="384" cy="1104"/>
          </a:xfrm>
        </p:grpSpPr>
        <p:sp>
          <p:nvSpPr>
            <p:cNvPr id="41019" name="Line 59"/>
            <p:cNvSpPr>
              <a:spLocks noChangeShapeType="1"/>
            </p:cNvSpPr>
            <p:nvPr/>
          </p:nvSpPr>
          <p:spPr bwMode="auto">
            <a:xfrm flipH="1">
              <a:off x="768" y="2304"/>
              <a:ext cx="144" cy="288"/>
            </a:xfrm>
            <a:prstGeom prst="line">
              <a:avLst/>
            </a:prstGeom>
            <a:noFill/>
            <a:ln w="38100">
              <a:solidFill>
                <a:srgbClr val="FF0000"/>
              </a:solidFill>
              <a:round/>
              <a:headEnd/>
              <a:tailEnd type="triangle" w="med" len="med"/>
            </a:ln>
            <a:effectLst/>
          </p:spPr>
          <p:txBody>
            <a:bodyPr/>
            <a:lstStyle/>
            <a:p>
              <a:endParaRPr lang="en-US"/>
            </a:p>
          </p:txBody>
        </p:sp>
        <p:sp>
          <p:nvSpPr>
            <p:cNvPr id="41041" name="Oval 81"/>
            <p:cNvSpPr>
              <a:spLocks noChangeArrowheads="1"/>
            </p:cNvSpPr>
            <p:nvPr/>
          </p:nvSpPr>
          <p:spPr bwMode="auto">
            <a:xfrm>
              <a:off x="816" y="3072"/>
              <a:ext cx="336" cy="336"/>
            </a:xfrm>
            <a:prstGeom prst="ellipse">
              <a:avLst/>
            </a:prstGeom>
            <a:noFill/>
            <a:ln w="38100">
              <a:solidFill>
                <a:srgbClr val="00FF00"/>
              </a:solidFill>
              <a:round/>
              <a:headEnd/>
              <a:tailEnd/>
            </a:ln>
            <a:effectLst/>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Lower Bound</a:t>
            </a:r>
          </a:p>
        </p:txBody>
      </p:sp>
      <p:sp>
        <p:nvSpPr>
          <p:cNvPr id="3" name="Content Placeholder 2"/>
          <p:cNvSpPr>
            <a:spLocks noGrp="1"/>
          </p:cNvSpPr>
          <p:nvPr>
            <p:ph idx="1"/>
          </p:nvPr>
        </p:nvSpPr>
        <p:spPr/>
        <p:txBody>
          <a:bodyPr>
            <a:normAutofit lnSpcReduction="10000"/>
          </a:bodyPr>
          <a:lstStyle/>
          <a:p>
            <a:r>
              <a:rPr lang="en-US" dirty="0"/>
              <a:t>According to the lower bound theory for lower bound L(n) of an algorithm ,it is not possible to have any algorithm ( for a common problem) whose time complexity is less than L(n) for random input.</a:t>
            </a:r>
          </a:p>
          <a:p>
            <a:r>
              <a:rPr lang="en-US" dirty="0"/>
              <a:t>Once lower bound is calculated then we can compare it with the actual complexity of the algorithm </a:t>
            </a:r>
            <a:r>
              <a:rPr lang="en-US"/>
              <a:t>&amp; if </a:t>
            </a:r>
            <a:r>
              <a:rPr lang="en-US" dirty="0"/>
              <a:t>this order is same then we can declare our algorithm as optimal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l="13125" t="26042" r="38750" b="18750"/>
          <a:stretch>
            <a:fillRect/>
          </a:stretch>
        </p:blipFill>
        <p:spPr bwMode="auto">
          <a:xfrm>
            <a:off x="0" y="0"/>
            <a:ext cx="9144000" cy="6293922"/>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DD1921DB-A0D1-0D8F-F1AA-1C13AA23085D}"/>
              </a:ext>
            </a:extLst>
          </p:cNvPr>
          <p:cNvPicPr>
            <a:picLocks noChangeAspect="1"/>
          </p:cNvPicPr>
          <p:nvPr/>
        </p:nvPicPr>
        <p:blipFill>
          <a:blip r:embed="rId2"/>
          <a:stretch>
            <a:fillRect/>
          </a:stretch>
        </p:blipFill>
        <p:spPr>
          <a:xfrm>
            <a:off x="170688" y="685800"/>
            <a:ext cx="8802623" cy="5028380"/>
          </a:xfrm>
          <a:prstGeom prst="rect">
            <a:avLst/>
          </a:prstGeom>
        </p:spPr>
      </p:pic>
    </p:spTree>
    <p:extLst>
      <p:ext uri="{BB962C8B-B14F-4D97-AF65-F5344CB8AC3E}">
        <p14:creationId xmlns:p14="http://schemas.microsoft.com/office/powerpoint/2010/main" val="32930589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683A80B0-217F-A31F-C32E-CF07ECCAD789}"/>
              </a:ext>
            </a:extLst>
          </p:cNvPr>
          <p:cNvPicPr>
            <a:picLocks noChangeAspect="1"/>
          </p:cNvPicPr>
          <p:nvPr/>
        </p:nvPicPr>
        <p:blipFill>
          <a:blip r:embed="rId2"/>
          <a:stretch>
            <a:fillRect/>
          </a:stretch>
        </p:blipFill>
        <p:spPr>
          <a:xfrm>
            <a:off x="887371" y="159227"/>
            <a:ext cx="7369257" cy="6539546"/>
          </a:xfrm>
          <a:prstGeom prst="rect">
            <a:avLst/>
          </a:prstGeom>
        </p:spPr>
      </p:pic>
    </p:spTree>
    <p:extLst>
      <p:ext uri="{BB962C8B-B14F-4D97-AF65-F5344CB8AC3E}">
        <p14:creationId xmlns:p14="http://schemas.microsoft.com/office/powerpoint/2010/main" val="36540307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457200" y="152400"/>
            <a:ext cx="8229600" cy="1143000"/>
          </a:xfrm>
        </p:spPr>
        <p:txBody>
          <a:bodyPr/>
          <a:lstStyle/>
          <a:p>
            <a:r>
              <a:rPr lang="en-US" dirty="0">
                <a:solidFill>
                  <a:schemeClr val="accent2"/>
                </a:solidFill>
              </a:rPr>
              <a:t>Approximations in DAA</a:t>
            </a:r>
          </a:p>
        </p:txBody>
      </p:sp>
      <p:sp>
        <p:nvSpPr>
          <p:cNvPr id="4" name="TextBox 3">
            <a:extLst>
              <a:ext uri="{FF2B5EF4-FFF2-40B4-BE49-F238E27FC236}">
                <a16:creationId xmlns:a16="http://schemas.microsoft.com/office/drawing/2014/main" xmlns="" id="{3F41F6E2-F055-8B77-E1F4-C848A3DC09EB}"/>
              </a:ext>
            </a:extLst>
          </p:cNvPr>
          <p:cNvSpPr txBox="1"/>
          <p:nvPr/>
        </p:nvSpPr>
        <p:spPr>
          <a:xfrm>
            <a:off x="381000" y="1371600"/>
            <a:ext cx="8382000" cy="4770537"/>
          </a:xfrm>
          <a:prstGeom prst="rect">
            <a:avLst/>
          </a:prstGeom>
          <a:noFill/>
        </p:spPr>
        <p:txBody>
          <a:bodyPr wrap="square">
            <a:spAutoFit/>
          </a:bodyPr>
          <a:lstStyle/>
          <a:p>
            <a:pPr marL="342900" indent="-342900" algn="just">
              <a:spcAft>
                <a:spcPts val="1200"/>
              </a:spcAft>
              <a:buFont typeface="Wingdings" panose="05000000000000000000" pitchFamily="2" charset="2"/>
              <a:buChar char="§"/>
            </a:pPr>
            <a:r>
              <a:rPr lang="en-US" sz="2400" b="0" i="0" dirty="0">
                <a:solidFill>
                  <a:srgbClr val="333333"/>
                </a:solidFill>
                <a:effectLst/>
                <a:latin typeface="inter-regular"/>
              </a:rPr>
              <a:t>An Approximate Algorithm is a way of approach </a:t>
            </a:r>
            <a:r>
              <a:rPr lang="en-US" sz="2400" b="1" i="0" dirty="0">
                <a:solidFill>
                  <a:srgbClr val="333333"/>
                </a:solidFill>
                <a:effectLst/>
                <a:latin typeface="inter-bold"/>
              </a:rPr>
              <a:t>NP-COMPLETENESS</a:t>
            </a:r>
            <a:r>
              <a:rPr lang="en-US" sz="2400" b="0" i="0" dirty="0">
                <a:solidFill>
                  <a:srgbClr val="333333"/>
                </a:solidFill>
                <a:effectLst/>
                <a:latin typeface="inter-regular"/>
              </a:rPr>
              <a:t> for the optimization problem. </a:t>
            </a:r>
          </a:p>
          <a:p>
            <a:pPr marL="342900" indent="-342900" algn="just">
              <a:spcAft>
                <a:spcPts val="1200"/>
              </a:spcAft>
              <a:buFont typeface="Wingdings" panose="05000000000000000000" pitchFamily="2" charset="2"/>
              <a:buChar char="§"/>
            </a:pPr>
            <a:r>
              <a:rPr lang="en-US" sz="2400" b="0" i="0" dirty="0">
                <a:solidFill>
                  <a:srgbClr val="333333"/>
                </a:solidFill>
                <a:effectLst/>
                <a:latin typeface="inter-regular"/>
              </a:rPr>
              <a:t>This technique does not guarantee the best solution. </a:t>
            </a:r>
          </a:p>
          <a:p>
            <a:pPr marL="342900" indent="-342900" algn="just">
              <a:spcAft>
                <a:spcPts val="1200"/>
              </a:spcAft>
              <a:buFont typeface="Wingdings" panose="05000000000000000000" pitchFamily="2" charset="2"/>
              <a:buChar char="§"/>
            </a:pPr>
            <a:r>
              <a:rPr lang="en-US" sz="2400" b="0" i="0" dirty="0">
                <a:solidFill>
                  <a:srgbClr val="333333"/>
                </a:solidFill>
                <a:effectLst/>
                <a:latin typeface="inter-regular"/>
              </a:rPr>
              <a:t>The goal of an approximation algorithm is to come as close as possible to the optimum value in a reasonable amount of time which is at the most polynomial time. </a:t>
            </a:r>
          </a:p>
          <a:p>
            <a:pPr marL="342900" indent="-342900" algn="just">
              <a:spcAft>
                <a:spcPts val="1200"/>
              </a:spcAft>
              <a:buFont typeface="Wingdings" panose="05000000000000000000" pitchFamily="2" charset="2"/>
              <a:buChar char="§"/>
            </a:pPr>
            <a:r>
              <a:rPr lang="en-US" sz="2400" b="0" i="0" dirty="0">
                <a:solidFill>
                  <a:srgbClr val="333333"/>
                </a:solidFill>
                <a:effectLst/>
                <a:latin typeface="inter-regular"/>
              </a:rPr>
              <a:t>Such algorithms are called approximation algorithm or heuristic algorithm.</a:t>
            </a:r>
          </a:p>
          <a:p>
            <a:pPr marL="342900" indent="-342900" algn="just">
              <a:spcAft>
                <a:spcPts val="1200"/>
              </a:spcAft>
              <a:buFont typeface="Wingdings" panose="05000000000000000000" pitchFamily="2" charset="2"/>
              <a:buChar char="§"/>
            </a:pPr>
            <a:r>
              <a:rPr lang="en-US" sz="2400" b="1" i="0" dirty="0">
                <a:solidFill>
                  <a:srgbClr val="000000"/>
                </a:solidFill>
                <a:effectLst/>
                <a:latin typeface="inter-regular"/>
              </a:rPr>
              <a:t>For Example, </a:t>
            </a:r>
            <a:r>
              <a:rPr lang="en-US" sz="2400" b="0" i="0" dirty="0">
                <a:solidFill>
                  <a:srgbClr val="000000"/>
                </a:solidFill>
                <a:effectLst/>
                <a:latin typeface="inter-regular"/>
              </a:rPr>
              <a:t>for the traveling salesperson problem, the optimization problem is to find the shortest cycle, and the approximation problem is to find a short cycle.</a:t>
            </a:r>
          </a:p>
        </p:txBody>
      </p:sp>
    </p:spTree>
    <p:extLst>
      <p:ext uri="{BB962C8B-B14F-4D97-AF65-F5344CB8AC3E}">
        <p14:creationId xmlns:p14="http://schemas.microsoft.com/office/powerpoint/2010/main" val="1103645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381000" y="-38100"/>
            <a:ext cx="8229600" cy="1143000"/>
          </a:xfrm>
        </p:spPr>
        <p:txBody>
          <a:bodyPr/>
          <a:lstStyle/>
          <a:p>
            <a:r>
              <a:rPr lang="en-US" dirty="0">
                <a:solidFill>
                  <a:schemeClr val="accent2"/>
                </a:solidFill>
              </a:rPr>
              <a:t>Bin Packing Problem</a:t>
            </a:r>
          </a:p>
        </p:txBody>
      </p:sp>
      <p:sp>
        <p:nvSpPr>
          <p:cNvPr id="3" name="TextBox 2">
            <a:extLst>
              <a:ext uri="{FF2B5EF4-FFF2-40B4-BE49-F238E27FC236}">
                <a16:creationId xmlns:a16="http://schemas.microsoft.com/office/drawing/2014/main" xmlns="" id="{2A8B3A07-35B4-C8D6-0355-D291BE88BD85}"/>
              </a:ext>
            </a:extLst>
          </p:cNvPr>
          <p:cNvSpPr txBox="1"/>
          <p:nvPr/>
        </p:nvSpPr>
        <p:spPr>
          <a:xfrm>
            <a:off x="266699" y="882819"/>
            <a:ext cx="8610600" cy="1631216"/>
          </a:xfrm>
          <a:prstGeom prst="rect">
            <a:avLst/>
          </a:prstGeom>
          <a:noFill/>
        </p:spPr>
        <p:txBody>
          <a:bodyPr wrap="square">
            <a:spAutoFit/>
          </a:bodyPr>
          <a:lstStyle/>
          <a:p>
            <a:pPr algn="just"/>
            <a:r>
              <a:rPr lang="en-US" sz="2000" b="0" i="0" dirty="0">
                <a:solidFill>
                  <a:srgbClr val="FF0000"/>
                </a:solidFill>
                <a:effectLst/>
                <a:latin typeface="Times New Roman" panose="02020603050405020304" pitchFamily="18" charset="0"/>
                <a:cs typeface="Times New Roman" panose="02020603050405020304" pitchFamily="18" charset="0"/>
              </a:rPr>
              <a:t>Given n items of different weights and bins each of capacity c, assign each item to a bin such that number of total used bins is minimized. It may be assumed that all items have weights smaller than bin capacity.</a:t>
            </a:r>
          </a:p>
          <a:p>
            <a:pPr algn="just"/>
            <a:endParaRPr lang="en-US" sz="2000" b="1" dirty="0">
              <a:latin typeface="Times New Roman" panose="02020603050405020304" pitchFamily="18" charset="0"/>
              <a:cs typeface="Times New Roman" panose="02020603050405020304" pitchFamily="18" charset="0"/>
            </a:endParaRPr>
          </a:p>
          <a:p>
            <a:pPr algn="just"/>
            <a:r>
              <a:rPr lang="en-IN" sz="2000" b="1" dirty="0">
                <a:latin typeface="Times New Roman" panose="02020603050405020304" pitchFamily="18" charset="0"/>
                <a:cs typeface="Times New Roman" panose="02020603050405020304" pitchFamily="18" charset="0"/>
              </a:rPr>
              <a:t>Example:</a:t>
            </a:r>
            <a:endParaRPr lang="en-US" sz="2000" b="1"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xmlns="" id="{06D51D75-4F64-A8F5-ECEF-E5337D37AA98}"/>
              </a:ext>
            </a:extLst>
          </p:cNvPr>
          <p:cNvPicPr>
            <a:picLocks noChangeAspect="1"/>
          </p:cNvPicPr>
          <p:nvPr/>
        </p:nvPicPr>
        <p:blipFill>
          <a:blip r:embed="rId2"/>
          <a:stretch>
            <a:fillRect/>
          </a:stretch>
        </p:blipFill>
        <p:spPr>
          <a:xfrm>
            <a:off x="2133600" y="2025819"/>
            <a:ext cx="6019800" cy="4693068"/>
          </a:xfrm>
          <a:prstGeom prst="rect">
            <a:avLst/>
          </a:prstGeom>
        </p:spPr>
      </p:pic>
    </p:spTree>
    <p:extLst>
      <p:ext uri="{BB962C8B-B14F-4D97-AF65-F5344CB8AC3E}">
        <p14:creationId xmlns:p14="http://schemas.microsoft.com/office/powerpoint/2010/main" val="17151910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323850" y="228600"/>
            <a:ext cx="8229600" cy="1143000"/>
          </a:xfrm>
        </p:spPr>
        <p:txBody>
          <a:bodyPr>
            <a:normAutofit fontScale="90000"/>
          </a:bodyPr>
          <a:lstStyle/>
          <a:p>
            <a:r>
              <a:rPr lang="en-US" dirty="0">
                <a:solidFill>
                  <a:schemeClr val="accent2"/>
                </a:solidFill>
              </a:rPr>
              <a:t>Lower Bound for Bin Packing Problem</a:t>
            </a:r>
          </a:p>
        </p:txBody>
      </p:sp>
      <p:sp>
        <p:nvSpPr>
          <p:cNvPr id="3" name="TextBox 2">
            <a:extLst>
              <a:ext uri="{FF2B5EF4-FFF2-40B4-BE49-F238E27FC236}">
                <a16:creationId xmlns:a16="http://schemas.microsoft.com/office/drawing/2014/main" xmlns="" id="{2A8B3A07-35B4-C8D6-0355-D291BE88BD85}"/>
              </a:ext>
            </a:extLst>
          </p:cNvPr>
          <p:cNvSpPr txBox="1"/>
          <p:nvPr/>
        </p:nvSpPr>
        <p:spPr>
          <a:xfrm>
            <a:off x="266700" y="1798253"/>
            <a:ext cx="8610600" cy="1631216"/>
          </a:xfrm>
          <a:prstGeom prst="rect">
            <a:avLst/>
          </a:prstGeom>
          <a:noFill/>
        </p:spPr>
        <p:txBody>
          <a:bodyPr wrap="square">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rgbClr val="273239"/>
                </a:solidFill>
                <a:effectLst/>
                <a:latin typeface="Nunito" pitchFamily="2" charset="0"/>
              </a:rPr>
              <a:t>We can always find a lower bound on minimum number of bins required. The lower bound can be given as :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273239"/>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FF0000"/>
                </a:solidFill>
                <a:effectLst/>
                <a:latin typeface="Consolas" panose="020B0609020204030204" pitchFamily="49" charset="0"/>
              </a:rPr>
              <a:t>Min no. of bins &gt;= Ceil ((Total Weight) / (Bin Capacity))</a:t>
            </a:r>
            <a:r>
              <a:rPr kumimoji="0" lang="en-US" altLang="en-US" sz="800" b="0" i="0" u="none" strike="noStrike" cap="none" normalizeH="0" baseline="0" dirty="0">
                <a:ln>
                  <a:noFill/>
                </a:ln>
                <a:solidFill>
                  <a:srgbClr val="FF0000"/>
                </a:solidFill>
                <a:effectLst/>
              </a:rPr>
              <a:t> </a:t>
            </a:r>
            <a:endParaRPr kumimoji="0" lang="en-US" altLang="en-US" sz="3200" b="0" i="0" u="none" strike="noStrike" cap="none" normalizeH="0" baseline="0" dirty="0">
              <a:ln>
                <a:noFill/>
              </a:ln>
              <a:solidFill>
                <a:srgbClr val="FF0000"/>
              </a:solidFill>
              <a:effectLst/>
              <a:latin typeface="Arial" panose="020B0604020202020204" pitchFamily="34" charset="0"/>
            </a:endParaRPr>
          </a:p>
          <a:p>
            <a:pPr algn="just"/>
            <a:endParaRPr lang="en-US" sz="20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CF24ABEB-8956-C17F-0747-1415BD577F8A}"/>
              </a:ext>
            </a:extLst>
          </p:cNvPr>
          <p:cNvSpPr txBox="1"/>
          <p:nvPr/>
        </p:nvSpPr>
        <p:spPr>
          <a:xfrm>
            <a:off x="323850" y="3962400"/>
            <a:ext cx="8496300" cy="938719"/>
          </a:xfrm>
          <a:prstGeom prst="rect">
            <a:avLst/>
          </a:prstGeom>
          <a:noFill/>
        </p:spPr>
        <p:txBody>
          <a:bodyPr wrap="square">
            <a:spAutoFit/>
          </a:bodyPr>
          <a:lstStyle/>
          <a:p>
            <a:pPr marL="285750" indent="-285750">
              <a:spcAft>
                <a:spcPts val="1800"/>
              </a:spcAft>
              <a:buFont typeface="Wingdings" panose="05000000000000000000" pitchFamily="2" charset="2"/>
              <a:buChar char="Ø"/>
            </a:pPr>
            <a:r>
              <a:rPr lang="en-US" sz="2000" b="0" i="0" dirty="0">
                <a:solidFill>
                  <a:srgbClr val="273239"/>
                </a:solidFill>
                <a:effectLst/>
                <a:latin typeface="Nunito" pitchFamily="2" charset="0"/>
              </a:rPr>
              <a:t>lower bound for first example is “ceil(4 + 8 + 1 + 4 + 2 + 1)/10” = 2</a:t>
            </a:r>
          </a:p>
          <a:p>
            <a:pPr marL="285750" indent="-285750">
              <a:spcAft>
                <a:spcPts val="1800"/>
              </a:spcAft>
              <a:buFont typeface="Wingdings" panose="05000000000000000000" pitchFamily="2" charset="2"/>
              <a:buChar char="Ø"/>
            </a:pPr>
            <a:r>
              <a:rPr lang="en-US" sz="2000" b="0" i="0" dirty="0">
                <a:solidFill>
                  <a:srgbClr val="273239"/>
                </a:solidFill>
                <a:effectLst/>
                <a:latin typeface="Nunito" pitchFamily="2" charset="0"/>
              </a:rPr>
              <a:t>lower bound in second example is “ceil(9 + 8 + 2 + 2 + 5 + 4)/10” = 3. </a:t>
            </a:r>
            <a:endParaRPr lang="en-IN" sz="2000" dirty="0"/>
          </a:p>
        </p:txBody>
      </p:sp>
    </p:spTree>
    <p:extLst>
      <p:ext uri="{BB962C8B-B14F-4D97-AF65-F5344CB8AC3E}">
        <p14:creationId xmlns:p14="http://schemas.microsoft.com/office/powerpoint/2010/main" val="14976120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348988" y="343369"/>
            <a:ext cx="8229600" cy="1143000"/>
          </a:xfrm>
        </p:spPr>
        <p:txBody>
          <a:bodyPr>
            <a:normAutofit/>
          </a:bodyPr>
          <a:lstStyle/>
          <a:p>
            <a:r>
              <a:rPr lang="en-US" dirty="0">
                <a:solidFill>
                  <a:schemeClr val="accent2"/>
                </a:solidFill>
              </a:rPr>
              <a:t>Algorithms for Bin Packing Problem</a:t>
            </a:r>
          </a:p>
        </p:txBody>
      </p:sp>
      <p:sp>
        <p:nvSpPr>
          <p:cNvPr id="4" name="TextBox 3">
            <a:extLst>
              <a:ext uri="{FF2B5EF4-FFF2-40B4-BE49-F238E27FC236}">
                <a16:creationId xmlns:a16="http://schemas.microsoft.com/office/drawing/2014/main" xmlns="" id="{8B11003D-C30D-1E6F-9189-52773B955DE5}"/>
              </a:ext>
            </a:extLst>
          </p:cNvPr>
          <p:cNvSpPr txBox="1"/>
          <p:nvPr/>
        </p:nvSpPr>
        <p:spPr>
          <a:xfrm>
            <a:off x="479294" y="1502866"/>
            <a:ext cx="7968988" cy="4031873"/>
          </a:xfrm>
          <a:prstGeom prst="rect">
            <a:avLst/>
          </a:prstGeom>
          <a:noFill/>
        </p:spPr>
        <p:txBody>
          <a:bodyPr wrap="square">
            <a:spAutoFit/>
          </a:bodyPr>
          <a:lstStyle/>
          <a:p>
            <a:pPr marL="342900" indent="-342900" algn="just">
              <a:buFont typeface="Wingdings" panose="05000000000000000000" pitchFamily="2" charset="2"/>
              <a:buChar char="§"/>
            </a:pPr>
            <a:r>
              <a:rPr lang="en-US" sz="2000" b="0" i="0" dirty="0">
                <a:solidFill>
                  <a:srgbClr val="0070C0"/>
                </a:solidFill>
                <a:effectLst/>
                <a:latin typeface="Nunito" pitchFamily="2" charset="0"/>
              </a:rPr>
              <a:t>There are algorithms are for Bin Packing problems where items arrive one at a time (in unknown order), each must be put in a bin, before considering the next item.</a:t>
            </a:r>
          </a:p>
          <a:p>
            <a:pPr marL="342900" indent="-342900" algn="just">
              <a:buFont typeface="Wingdings" panose="05000000000000000000" pitchFamily="2" charset="2"/>
              <a:buChar char="§"/>
            </a:pPr>
            <a:endParaRPr lang="en-US" sz="2000" dirty="0">
              <a:solidFill>
                <a:srgbClr val="0070C0"/>
              </a:solidFill>
              <a:latin typeface="Nunito" pitchFamily="2" charset="0"/>
            </a:endParaRPr>
          </a:p>
          <a:p>
            <a:pPr marL="342900" indent="-342900" algn="just">
              <a:buFont typeface="Wingdings" panose="05000000000000000000" pitchFamily="2" charset="2"/>
              <a:buChar char="§"/>
            </a:pPr>
            <a:endParaRPr lang="en-US" sz="2200" dirty="0">
              <a:solidFill>
                <a:srgbClr val="FF0000"/>
              </a:solidFill>
              <a:latin typeface="Nunito" pitchFamily="2" charset="0"/>
            </a:endParaRPr>
          </a:p>
          <a:p>
            <a:pPr marL="457200" indent="-457200" algn="just">
              <a:buFont typeface="+mj-lt"/>
              <a:buAutoNum type="arabicPeriod"/>
            </a:pPr>
            <a:r>
              <a:rPr lang="en-US" sz="2200" b="1" dirty="0">
                <a:solidFill>
                  <a:srgbClr val="FF0000"/>
                </a:solidFill>
                <a:latin typeface="Nunito" pitchFamily="2" charset="0"/>
              </a:rPr>
              <a:t>Next Fit</a:t>
            </a:r>
          </a:p>
          <a:p>
            <a:pPr marL="457200" indent="-457200" algn="just">
              <a:buFont typeface="+mj-lt"/>
              <a:buAutoNum type="arabicPeriod"/>
            </a:pPr>
            <a:endParaRPr lang="en-US" sz="2200" b="1" dirty="0">
              <a:solidFill>
                <a:srgbClr val="FF0000"/>
              </a:solidFill>
              <a:latin typeface="Nunito" pitchFamily="2" charset="0"/>
            </a:endParaRPr>
          </a:p>
          <a:p>
            <a:pPr marL="457200" indent="-457200" algn="just">
              <a:buFont typeface="+mj-lt"/>
              <a:buAutoNum type="arabicPeriod"/>
            </a:pPr>
            <a:r>
              <a:rPr lang="en-US" sz="2200" b="1" dirty="0">
                <a:solidFill>
                  <a:srgbClr val="FF0000"/>
                </a:solidFill>
                <a:latin typeface="Nunito" pitchFamily="2" charset="0"/>
              </a:rPr>
              <a:t>First Fit</a:t>
            </a:r>
          </a:p>
          <a:p>
            <a:pPr marL="457200" indent="-457200" algn="just">
              <a:buFont typeface="+mj-lt"/>
              <a:buAutoNum type="arabicPeriod"/>
            </a:pPr>
            <a:endParaRPr lang="en-US" sz="2200" b="1" dirty="0">
              <a:solidFill>
                <a:srgbClr val="FF0000"/>
              </a:solidFill>
              <a:latin typeface="Nunito" pitchFamily="2" charset="0"/>
            </a:endParaRPr>
          </a:p>
          <a:p>
            <a:pPr marL="457200" indent="-457200" algn="just">
              <a:buFont typeface="+mj-lt"/>
              <a:buAutoNum type="arabicPeriod"/>
            </a:pPr>
            <a:r>
              <a:rPr lang="en-US" sz="2200" b="1" dirty="0">
                <a:solidFill>
                  <a:srgbClr val="FF0000"/>
                </a:solidFill>
                <a:latin typeface="Nunito" pitchFamily="2" charset="0"/>
              </a:rPr>
              <a:t>Best Fit</a:t>
            </a:r>
          </a:p>
          <a:p>
            <a:pPr marL="457200" indent="-457200" algn="just">
              <a:buFont typeface="+mj-lt"/>
              <a:buAutoNum type="arabicPeriod"/>
            </a:pPr>
            <a:endParaRPr lang="en-US" sz="2200" b="1" dirty="0">
              <a:solidFill>
                <a:srgbClr val="FF0000"/>
              </a:solidFill>
              <a:latin typeface="Nunito" pitchFamily="2" charset="0"/>
            </a:endParaRPr>
          </a:p>
          <a:p>
            <a:pPr marL="457200" indent="-457200" algn="just">
              <a:buFont typeface="+mj-lt"/>
              <a:buAutoNum type="arabicPeriod"/>
            </a:pPr>
            <a:r>
              <a:rPr lang="en-US" sz="2200" b="1" dirty="0">
                <a:solidFill>
                  <a:srgbClr val="FF0000"/>
                </a:solidFill>
                <a:latin typeface="Nunito" pitchFamily="2" charset="0"/>
              </a:rPr>
              <a:t>Worst Fit</a:t>
            </a:r>
            <a:endParaRPr lang="en-IN" sz="2200" b="1" dirty="0">
              <a:solidFill>
                <a:srgbClr val="FF0000"/>
              </a:solidFill>
            </a:endParaRPr>
          </a:p>
        </p:txBody>
      </p:sp>
    </p:spTree>
    <p:extLst>
      <p:ext uri="{BB962C8B-B14F-4D97-AF65-F5344CB8AC3E}">
        <p14:creationId xmlns:p14="http://schemas.microsoft.com/office/powerpoint/2010/main" val="5855125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348988" y="343369"/>
            <a:ext cx="8229600" cy="1143000"/>
          </a:xfrm>
        </p:spPr>
        <p:txBody>
          <a:bodyPr>
            <a:normAutofit/>
          </a:bodyPr>
          <a:lstStyle/>
          <a:p>
            <a:r>
              <a:rPr lang="en-US" dirty="0">
                <a:solidFill>
                  <a:schemeClr val="accent2"/>
                </a:solidFill>
              </a:rPr>
              <a:t>Algorithms for Bin Packing Problem</a:t>
            </a:r>
          </a:p>
        </p:txBody>
      </p:sp>
      <p:sp>
        <p:nvSpPr>
          <p:cNvPr id="4" name="TextBox 3">
            <a:extLst>
              <a:ext uri="{FF2B5EF4-FFF2-40B4-BE49-F238E27FC236}">
                <a16:creationId xmlns:a16="http://schemas.microsoft.com/office/drawing/2014/main" xmlns="" id="{8B11003D-C30D-1E6F-9189-52773B955DE5}"/>
              </a:ext>
            </a:extLst>
          </p:cNvPr>
          <p:cNvSpPr txBox="1"/>
          <p:nvPr/>
        </p:nvSpPr>
        <p:spPr>
          <a:xfrm>
            <a:off x="479294" y="1502866"/>
            <a:ext cx="7968988" cy="3908762"/>
          </a:xfrm>
          <a:prstGeom prst="rect">
            <a:avLst/>
          </a:prstGeom>
          <a:noFill/>
        </p:spPr>
        <p:txBody>
          <a:bodyPr wrap="square">
            <a:spAutoFit/>
          </a:bodyPr>
          <a:lstStyle/>
          <a:p>
            <a:pPr marL="457200" indent="-457200" algn="just">
              <a:buFont typeface="+mj-lt"/>
              <a:buAutoNum type="arabicPeriod"/>
            </a:pPr>
            <a:r>
              <a:rPr lang="en-US" sz="2400" b="1" dirty="0">
                <a:solidFill>
                  <a:srgbClr val="FF0000"/>
                </a:solidFill>
              </a:rPr>
              <a:t>Next Fit Algorithm :</a:t>
            </a:r>
          </a:p>
          <a:p>
            <a:pPr algn="just"/>
            <a:endParaRPr lang="en-US" sz="2200" dirty="0">
              <a:solidFill>
                <a:srgbClr val="FF0000"/>
              </a:solidFill>
            </a:endParaRPr>
          </a:p>
          <a:p>
            <a:pPr algn="just"/>
            <a:r>
              <a:rPr lang="en-US" sz="2400" b="0" i="0" dirty="0">
                <a:solidFill>
                  <a:srgbClr val="273239"/>
                </a:solidFill>
                <a:effectLst/>
                <a:latin typeface="Nunito" pitchFamily="2" charset="0"/>
              </a:rPr>
              <a:t>When processing next item, check if it fits in the same bin as the last item. Use a new bin only if it does not.</a:t>
            </a:r>
          </a:p>
          <a:p>
            <a:pPr algn="just"/>
            <a:endParaRPr lang="en-US" sz="2400" dirty="0">
              <a:solidFill>
                <a:srgbClr val="273239"/>
              </a:solidFill>
              <a:latin typeface="Nunito"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2400" b="1" i="0" dirty="0">
                <a:solidFill>
                  <a:srgbClr val="273239"/>
                </a:solidFill>
                <a:effectLst/>
                <a:latin typeface="Nunito" pitchFamily="2" charset="0"/>
              </a:rPr>
              <a:t>Example :   </a:t>
            </a:r>
            <a:r>
              <a:rPr kumimoji="0" lang="en-US" altLang="en-US" sz="2000" b="1" i="0" u="none" strike="noStrike" cap="none" normalizeH="0" baseline="0" dirty="0">
                <a:ln>
                  <a:noFill/>
                </a:ln>
                <a:solidFill>
                  <a:srgbClr val="808080"/>
                </a:solidFill>
                <a:effectLst/>
                <a:latin typeface="Consolas" panose="020B0609020204030204" pitchFamily="49" charset="0"/>
              </a:rPr>
              <a:t>int</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sz="2000" b="0" i="0" u="none" strike="noStrike" cap="none" normalizeH="0" baseline="0" dirty="0" err="1">
                <a:ln>
                  <a:noFill/>
                </a:ln>
                <a:solidFill>
                  <a:srgbClr val="273239"/>
                </a:solidFill>
                <a:effectLst/>
                <a:latin typeface="Consolas" panose="020B0609020204030204" pitchFamily="49" charset="0"/>
              </a:rPr>
              <a:t>item_</a:t>
            </a:r>
            <a:r>
              <a:rPr kumimoji="0" lang="en-US" altLang="en-US" sz="2000" b="0" i="0" u="none" strike="noStrike" cap="none" normalizeH="0" baseline="0" dirty="0" err="1">
                <a:ln>
                  <a:noFill/>
                </a:ln>
                <a:solidFill>
                  <a:srgbClr val="000000"/>
                </a:solidFill>
                <a:effectLst/>
                <a:latin typeface="Consolas" panose="020B0609020204030204" pitchFamily="49" charset="0"/>
              </a:rPr>
              <a:t>weight</a:t>
            </a:r>
            <a:r>
              <a:rPr kumimoji="0" lang="en-US" altLang="en-US" sz="2000" b="0" i="0" u="none" strike="noStrike" cap="none" normalizeH="0" baseline="0" dirty="0">
                <a:ln>
                  <a:noFill/>
                </a:ln>
                <a:solidFill>
                  <a:srgbClr val="000000"/>
                </a:solidFill>
                <a:effectLst/>
                <a:latin typeface="Consolas" panose="020B0609020204030204" pitchFamily="49" charset="0"/>
              </a:rPr>
              <a:t>[] = { 2, 5, 4, 7, 1, 3, 8 };</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sz="2000" b="1" i="0" u="none" strike="noStrike" cap="none" normalizeH="0" baseline="0" dirty="0">
                <a:ln>
                  <a:noFill/>
                </a:ln>
                <a:solidFill>
                  <a:srgbClr val="808080"/>
                </a:solidFill>
                <a:effectLst/>
                <a:latin typeface="Consolas" panose="020B0609020204030204" pitchFamily="49" charset="0"/>
              </a:rPr>
              <a:t>int</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lang="en-US" altLang="en-US" sz="2000" dirty="0" err="1">
                <a:solidFill>
                  <a:srgbClr val="000000"/>
                </a:solidFill>
                <a:latin typeface="Consolas" panose="020B0609020204030204" pitchFamily="49" charset="0"/>
              </a:rPr>
              <a:t>bin_capacity</a:t>
            </a:r>
            <a:r>
              <a:rPr kumimoji="0" lang="en-US" altLang="en-US" sz="2000" b="0" i="0" u="none" strike="noStrike" cap="none" normalizeH="0" baseline="0" dirty="0">
                <a:ln>
                  <a:noFill/>
                </a:ln>
                <a:solidFill>
                  <a:srgbClr val="000000"/>
                </a:solidFill>
                <a:effectLst/>
                <a:latin typeface="Consolas" panose="020B0609020204030204" pitchFamily="49" charset="0"/>
              </a:rPr>
              <a:t> = 10;</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algn="just"/>
            <a:endParaRPr lang="en-IN" sz="2200" dirty="0">
              <a:solidFill>
                <a:srgbClr val="FF0000"/>
              </a:solidFill>
            </a:endParaRPr>
          </a:p>
          <a:p>
            <a:pPr algn="just"/>
            <a:r>
              <a:rPr lang="en-IN" sz="2200" dirty="0">
                <a:solidFill>
                  <a:srgbClr val="FF0000"/>
                </a:solidFill>
              </a:rPr>
              <a:t>Using Next Fit, </a:t>
            </a:r>
          </a:p>
          <a:p>
            <a:pPr algn="just"/>
            <a:r>
              <a:rPr kumimoji="0" lang="en-US" altLang="en-US" sz="2000" b="0" i="0" u="none" strike="noStrike" cap="none" normalizeH="0" baseline="0" dirty="0">
                <a:ln>
                  <a:noFill/>
                </a:ln>
                <a:solidFill>
                  <a:srgbClr val="273239"/>
                </a:solidFill>
                <a:effectLst/>
                <a:latin typeface="Consolas" panose="020B0609020204030204" pitchFamily="49" charset="0"/>
              </a:rPr>
              <a:t>Total Number of bins required in Next Fit : 5</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algn="just"/>
            <a:endParaRPr lang="en-IN" sz="2200" dirty="0">
              <a:solidFill>
                <a:srgbClr val="FF0000"/>
              </a:solidFill>
            </a:endParaRPr>
          </a:p>
        </p:txBody>
      </p:sp>
    </p:spTree>
    <p:extLst>
      <p:ext uri="{BB962C8B-B14F-4D97-AF65-F5344CB8AC3E}">
        <p14:creationId xmlns:p14="http://schemas.microsoft.com/office/powerpoint/2010/main" val="27941046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348988" y="343369"/>
            <a:ext cx="8229600" cy="1143000"/>
          </a:xfrm>
        </p:spPr>
        <p:txBody>
          <a:bodyPr>
            <a:normAutofit/>
          </a:bodyPr>
          <a:lstStyle/>
          <a:p>
            <a:r>
              <a:rPr lang="en-US" dirty="0">
                <a:solidFill>
                  <a:schemeClr val="accent2"/>
                </a:solidFill>
              </a:rPr>
              <a:t>Algorithms for Bin Packing Problem</a:t>
            </a:r>
          </a:p>
        </p:txBody>
      </p:sp>
      <p:sp>
        <p:nvSpPr>
          <p:cNvPr id="4" name="TextBox 3">
            <a:extLst>
              <a:ext uri="{FF2B5EF4-FFF2-40B4-BE49-F238E27FC236}">
                <a16:creationId xmlns:a16="http://schemas.microsoft.com/office/drawing/2014/main" xmlns="" id="{8B11003D-C30D-1E6F-9189-52773B955DE5}"/>
              </a:ext>
            </a:extLst>
          </p:cNvPr>
          <p:cNvSpPr txBox="1"/>
          <p:nvPr/>
        </p:nvSpPr>
        <p:spPr>
          <a:xfrm>
            <a:off x="533204" y="1486369"/>
            <a:ext cx="7968988" cy="4862870"/>
          </a:xfrm>
          <a:prstGeom prst="rect">
            <a:avLst/>
          </a:prstGeom>
          <a:noFill/>
        </p:spPr>
        <p:txBody>
          <a:bodyPr wrap="square">
            <a:spAutoFit/>
          </a:bodyPr>
          <a:lstStyle/>
          <a:p>
            <a:pPr marL="457200" indent="-457200" algn="just">
              <a:buFont typeface="+mj-lt"/>
              <a:buAutoNum type="arabicPeriod"/>
            </a:pPr>
            <a:r>
              <a:rPr lang="en-US" sz="2400" b="1" dirty="0">
                <a:solidFill>
                  <a:srgbClr val="FF0000"/>
                </a:solidFill>
              </a:rPr>
              <a:t>Next Fit Algorithm :</a:t>
            </a:r>
          </a:p>
          <a:p>
            <a:pPr algn="just"/>
            <a:endParaRPr lang="en-US" sz="2200" dirty="0">
              <a:solidFill>
                <a:srgbClr val="FF0000"/>
              </a:solidFill>
            </a:endParaRPr>
          </a:p>
          <a:p>
            <a:pPr marL="342900" indent="-342900" algn="just">
              <a:buFont typeface="Wingdings" panose="05000000000000000000" pitchFamily="2" charset="2"/>
              <a:buChar char="§"/>
            </a:pPr>
            <a:r>
              <a:rPr lang="en-US" sz="2400" b="0" i="0" dirty="0">
                <a:solidFill>
                  <a:srgbClr val="273239"/>
                </a:solidFill>
                <a:effectLst/>
                <a:latin typeface="Nunito" pitchFamily="2" charset="0"/>
              </a:rPr>
              <a:t>Next Fit is a simple algorithm. It requires only O(n) time and O(1) extra space to process n items. </a:t>
            </a:r>
            <a:r>
              <a:rPr lang="en-US" sz="2400" dirty="0"/>
              <a:t/>
            </a:r>
            <a:br>
              <a:rPr lang="en-US" sz="2400" dirty="0"/>
            </a:br>
            <a:endParaRPr lang="en-US" sz="2400" dirty="0"/>
          </a:p>
          <a:p>
            <a:pPr marL="342900" indent="-342900" algn="just">
              <a:buFont typeface="Wingdings" panose="05000000000000000000" pitchFamily="2" charset="2"/>
              <a:buChar char="§"/>
            </a:pPr>
            <a:r>
              <a:rPr lang="en-US" sz="2400" b="0" i="0" dirty="0">
                <a:solidFill>
                  <a:srgbClr val="273239"/>
                </a:solidFill>
                <a:effectLst/>
                <a:latin typeface="Nunito" pitchFamily="2" charset="0"/>
              </a:rPr>
              <a:t>Next Fit is 2 approximate, i.e., the number of bins used by this algorithm is bounded by twice of optimal. Consider any two adjacent bins. The sum of items in these two bins must be &gt; c; otherwise, </a:t>
            </a:r>
            <a:r>
              <a:rPr lang="en-US" sz="2400" b="0" i="0" dirty="0" err="1">
                <a:solidFill>
                  <a:srgbClr val="273239"/>
                </a:solidFill>
                <a:effectLst/>
                <a:latin typeface="Nunito" pitchFamily="2" charset="0"/>
              </a:rPr>
              <a:t>NextFit</a:t>
            </a:r>
            <a:r>
              <a:rPr lang="en-US" sz="2400" b="0" i="0" dirty="0">
                <a:solidFill>
                  <a:srgbClr val="273239"/>
                </a:solidFill>
                <a:effectLst/>
                <a:latin typeface="Nunito" pitchFamily="2" charset="0"/>
              </a:rPr>
              <a:t> would have put all the items of second bin into the first. The same holds for all other bins. Thus, at most half the space is wasted, and so Next Fit uses at most 2M bins if M is optimal.</a:t>
            </a:r>
            <a:endParaRPr lang="en-IN" sz="2200" dirty="0">
              <a:solidFill>
                <a:srgbClr val="FF0000"/>
              </a:solidFill>
            </a:endParaRPr>
          </a:p>
        </p:txBody>
      </p:sp>
    </p:spTree>
    <p:extLst>
      <p:ext uri="{BB962C8B-B14F-4D97-AF65-F5344CB8AC3E}">
        <p14:creationId xmlns:p14="http://schemas.microsoft.com/office/powerpoint/2010/main" val="10494246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348988" y="343369"/>
            <a:ext cx="8229600" cy="1143000"/>
          </a:xfrm>
        </p:spPr>
        <p:txBody>
          <a:bodyPr>
            <a:normAutofit/>
          </a:bodyPr>
          <a:lstStyle/>
          <a:p>
            <a:r>
              <a:rPr lang="en-US" dirty="0">
                <a:solidFill>
                  <a:schemeClr val="accent2"/>
                </a:solidFill>
              </a:rPr>
              <a:t>Algorithms for Bin Packing Problem</a:t>
            </a:r>
          </a:p>
        </p:txBody>
      </p:sp>
      <p:sp>
        <p:nvSpPr>
          <p:cNvPr id="4" name="TextBox 3">
            <a:extLst>
              <a:ext uri="{FF2B5EF4-FFF2-40B4-BE49-F238E27FC236}">
                <a16:creationId xmlns:a16="http://schemas.microsoft.com/office/drawing/2014/main" xmlns="" id="{8B11003D-C30D-1E6F-9189-52773B955DE5}"/>
              </a:ext>
            </a:extLst>
          </p:cNvPr>
          <p:cNvSpPr txBox="1"/>
          <p:nvPr/>
        </p:nvSpPr>
        <p:spPr>
          <a:xfrm>
            <a:off x="533204" y="1486369"/>
            <a:ext cx="7968988" cy="4308872"/>
          </a:xfrm>
          <a:prstGeom prst="rect">
            <a:avLst/>
          </a:prstGeom>
          <a:noFill/>
        </p:spPr>
        <p:txBody>
          <a:bodyPr wrap="square">
            <a:spAutoFit/>
          </a:bodyPr>
          <a:lstStyle/>
          <a:p>
            <a:pPr marL="457200" indent="-457200" algn="just">
              <a:buFont typeface="+mj-lt"/>
              <a:buAutoNum type="arabicPeriod" startAt="2"/>
            </a:pPr>
            <a:r>
              <a:rPr lang="en-US" sz="2400" b="1" dirty="0">
                <a:solidFill>
                  <a:srgbClr val="FF0000"/>
                </a:solidFill>
              </a:rPr>
              <a:t>First Fit Algorithm :</a:t>
            </a:r>
          </a:p>
          <a:p>
            <a:pPr algn="just"/>
            <a:endParaRPr lang="en-US" sz="2200" dirty="0">
              <a:solidFill>
                <a:srgbClr val="FF0000"/>
              </a:solidFill>
            </a:endParaRPr>
          </a:p>
          <a:p>
            <a:pPr algn="just"/>
            <a:r>
              <a:rPr lang="en-US" sz="2400" b="0" i="0" dirty="0">
                <a:solidFill>
                  <a:srgbClr val="273239"/>
                </a:solidFill>
                <a:effectLst/>
                <a:latin typeface="Nunito" pitchFamily="2" charset="0"/>
              </a:rPr>
              <a:t>When processing the next item, scan the previous bins in order and place the item in the first bin that fits. Start a new bin only if it does not fit in any of the existing bins. </a:t>
            </a:r>
          </a:p>
          <a:p>
            <a:pPr algn="just"/>
            <a:endParaRPr lang="en-US" sz="2400" dirty="0">
              <a:solidFill>
                <a:srgbClr val="273239"/>
              </a:solidFill>
              <a:latin typeface="Nunito"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2400" b="1" i="0" dirty="0">
                <a:solidFill>
                  <a:srgbClr val="273239"/>
                </a:solidFill>
                <a:effectLst/>
                <a:latin typeface="Nunito" pitchFamily="2" charset="0"/>
              </a:rPr>
              <a:t>Example :   </a:t>
            </a:r>
            <a:r>
              <a:rPr kumimoji="0" lang="en-US" altLang="en-US" sz="2000" b="1" i="0" u="none" strike="noStrike" cap="none" normalizeH="0" baseline="0" dirty="0">
                <a:ln>
                  <a:noFill/>
                </a:ln>
                <a:solidFill>
                  <a:srgbClr val="808080"/>
                </a:solidFill>
                <a:effectLst/>
                <a:latin typeface="Consolas" panose="020B0609020204030204" pitchFamily="49" charset="0"/>
              </a:rPr>
              <a:t>int</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sz="2000" b="0" i="0" u="none" strike="noStrike" cap="none" normalizeH="0" baseline="0" dirty="0" err="1">
                <a:ln>
                  <a:noFill/>
                </a:ln>
                <a:solidFill>
                  <a:srgbClr val="273239"/>
                </a:solidFill>
                <a:effectLst/>
                <a:latin typeface="Consolas" panose="020B0609020204030204" pitchFamily="49" charset="0"/>
              </a:rPr>
              <a:t>item_</a:t>
            </a:r>
            <a:r>
              <a:rPr kumimoji="0" lang="en-US" altLang="en-US" sz="2000" b="0" i="0" u="none" strike="noStrike" cap="none" normalizeH="0" baseline="0" dirty="0" err="1">
                <a:ln>
                  <a:noFill/>
                </a:ln>
                <a:solidFill>
                  <a:srgbClr val="000000"/>
                </a:solidFill>
                <a:effectLst/>
                <a:latin typeface="Consolas" panose="020B0609020204030204" pitchFamily="49" charset="0"/>
              </a:rPr>
              <a:t>weight</a:t>
            </a:r>
            <a:r>
              <a:rPr kumimoji="0" lang="en-US" altLang="en-US" sz="2000" b="0" i="0" u="none" strike="noStrike" cap="none" normalizeH="0" baseline="0" dirty="0">
                <a:ln>
                  <a:noFill/>
                </a:ln>
                <a:solidFill>
                  <a:srgbClr val="000000"/>
                </a:solidFill>
                <a:effectLst/>
                <a:latin typeface="Consolas" panose="020B0609020204030204" pitchFamily="49" charset="0"/>
              </a:rPr>
              <a:t>[] = { 2, 5, 4, 7, 1, 3, 8 };</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sz="2000" b="1" i="0" u="none" strike="noStrike" cap="none" normalizeH="0" baseline="0" dirty="0">
                <a:ln>
                  <a:noFill/>
                </a:ln>
                <a:solidFill>
                  <a:srgbClr val="808080"/>
                </a:solidFill>
                <a:effectLst/>
                <a:latin typeface="Consolas" panose="020B0609020204030204" pitchFamily="49" charset="0"/>
              </a:rPr>
              <a:t>int</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lang="en-US" altLang="en-US" sz="2000" dirty="0" err="1">
                <a:solidFill>
                  <a:srgbClr val="000000"/>
                </a:solidFill>
                <a:latin typeface="Consolas" panose="020B0609020204030204" pitchFamily="49" charset="0"/>
              </a:rPr>
              <a:t>bin_capacity</a:t>
            </a:r>
            <a:r>
              <a:rPr kumimoji="0" lang="en-US" altLang="en-US" sz="2000" b="0" i="0" u="none" strike="noStrike" cap="none" normalizeH="0" baseline="0" dirty="0">
                <a:ln>
                  <a:noFill/>
                </a:ln>
                <a:solidFill>
                  <a:srgbClr val="000000"/>
                </a:solidFill>
                <a:effectLst/>
                <a:latin typeface="Consolas" panose="020B0609020204030204" pitchFamily="49" charset="0"/>
              </a:rPr>
              <a:t> = 10;</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algn="just"/>
            <a:endParaRPr lang="en-IN" sz="2200" dirty="0">
              <a:solidFill>
                <a:srgbClr val="FF0000"/>
              </a:solidFill>
            </a:endParaRPr>
          </a:p>
          <a:p>
            <a:pPr algn="just"/>
            <a:r>
              <a:rPr lang="en-IN" sz="2200" dirty="0">
                <a:solidFill>
                  <a:srgbClr val="FF0000"/>
                </a:solidFill>
              </a:rPr>
              <a:t>Using First Fit, </a:t>
            </a:r>
          </a:p>
          <a:p>
            <a:pPr algn="just"/>
            <a:r>
              <a:rPr kumimoji="0" lang="en-US" altLang="en-US" sz="2000" b="0" i="0" u="none" strike="noStrike" cap="none" normalizeH="0" baseline="0" dirty="0">
                <a:ln>
                  <a:noFill/>
                </a:ln>
                <a:solidFill>
                  <a:srgbClr val="273239"/>
                </a:solidFill>
                <a:effectLst/>
                <a:latin typeface="Consolas" panose="020B0609020204030204" pitchFamily="49" charset="0"/>
              </a:rPr>
              <a:t>Total Number of bins required in First Fit : 4</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75377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l="13125" t="34844" r="38125" b="16667"/>
          <a:stretch>
            <a:fillRect/>
          </a:stretch>
        </p:blipFill>
        <p:spPr bwMode="auto">
          <a:xfrm>
            <a:off x="0" y="990600"/>
            <a:ext cx="9144000" cy="5457092"/>
          </a:xfrm>
          <a:prstGeom prst="rect">
            <a:avLst/>
          </a:prstGeom>
          <a:noFill/>
          <a:ln w="9525">
            <a:noFill/>
            <a:miter lim="800000"/>
            <a:headEnd/>
            <a:tailEnd/>
          </a:ln>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348988" y="343369"/>
            <a:ext cx="8229600" cy="1143000"/>
          </a:xfrm>
        </p:spPr>
        <p:txBody>
          <a:bodyPr>
            <a:normAutofit/>
          </a:bodyPr>
          <a:lstStyle/>
          <a:p>
            <a:r>
              <a:rPr lang="en-US" dirty="0">
                <a:solidFill>
                  <a:schemeClr val="accent2"/>
                </a:solidFill>
              </a:rPr>
              <a:t>Algorithms for Bin Packing Problem</a:t>
            </a:r>
          </a:p>
        </p:txBody>
      </p:sp>
      <p:sp>
        <p:nvSpPr>
          <p:cNvPr id="4" name="TextBox 3">
            <a:extLst>
              <a:ext uri="{FF2B5EF4-FFF2-40B4-BE49-F238E27FC236}">
                <a16:creationId xmlns:a16="http://schemas.microsoft.com/office/drawing/2014/main" xmlns="" id="{8B11003D-C30D-1E6F-9189-52773B955DE5}"/>
              </a:ext>
            </a:extLst>
          </p:cNvPr>
          <p:cNvSpPr txBox="1"/>
          <p:nvPr/>
        </p:nvSpPr>
        <p:spPr>
          <a:xfrm>
            <a:off x="533204" y="1486369"/>
            <a:ext cx="7968988" cy="3385542"/>
          </a:xfrm>
          <a:prstGeom prst="rect">
            <a:avLst/>
          </a:prstGeom>
          <a:noFill/>
        </p:spPr>
        <p:txBody>
          <a:bodyPr wrap="square">
            <a:spAutoFit/>
          </a:bodyPr>
          <a:lstStyle/>
          <a:p>
            <a:pPr algn="just"/>
            <a:r>
              <a:rPr lang="en-US" sz="2400" b="1" dirty="0">
                <a:solidFill>
                  <a:srgbClr val="FF0000"/>
                </a:solidFill>
              </a:rPr>
              <a:t>2.  First Fit Algorithm :</a:t>
            </a:r>
          </a:p>
          <a:p>
            <a:pPr algn="just"/>
            <a:endParaRPr lang="en-US" sz="2200" dirty="0">
              <a:solidFill>
                <a:srgbClr val="FF0000"/>
              </a:solidFill>
            </a:endParaRPr>
          </a:p>
          <a:p>
            <a:pPr marL="342900" indent="-342900" algn="just">
              <a:buFont typeface="Wingdings" panose="05000000000000000000" pitchFamily="2" charset="2"/>
              <a:buChar char="§"/>
            </a:pPr>
            <a:r>
              <a:rPr lang="en-US" sz="2400" b="0" i="0" dirty="0">
                <a:solidFill>
                  <a:srgbClr val="273239"/>
                </a:solidFill>
                <a:effectLst/>
                <a:latin typeface="Nunito" pitchFamily="2" charset="0"/>
              </a:rPr>
              <a:t>First Fit requires O(n</a:t>
            </a:r>
            <a:r>
              <a:rPr lang="en-US" sz="2400" b="0" i="0" baseline="30000" dirty="0">
                <a:solidFill>
                  <a:srgbClr val="273239"/>
                </a:solidFill>
                <a:effectLst/>
                <a:latin typeface="Nunito" pitchFamily="2" charset="0"/>
              </a:rPr>
              <a:t>2</a:t>
            </a:r>
            <a:r>
              <a:rPr lang="en-US" sz="2400" b="0" i="0" dirty="0">
                <a:solidFill>
                  <a:srgbClr val="273239"/>
                </a:solidFill>
                <a:effectLst/>
                <a:latin typeface="Nunito" pitchFamily="2" charset="0"/>
              </a:rPr>
              <a:t>) time, but First Fit can be implemented in O(n Log n) time using Self-Balancing Binary Search Trees.</a:t>
            </a:r>
          </a:p>
          <a:p>
            <a:pPr algn="just"/>
            <a:endParaRPr lang="en-US" sz="2400" b="0" i="0" dirty="0">
              <a:solidFill>
                <a:srgbClr val="273239"/>
              </a:solidFill>
              <a:effectLst/>
              <a:latin typeface="Nunito" pitchFamily="2" charset="0"/>
            </a:endParaRPr>
          </a:p>
          <a:p>
            <a:pPr marL="342900" indent="-342900" algn="just">
              <a:buFont typeface="Wingdings" panose="05000000000000000000" pitchFamily="2" charset="2"/>
              <a:buChar char="§"/>
            </a:pPr>
            <a:r>
              <a:rPr lang="en-US" sz="2400" b="0" i="0" dirty="0">
                <a:solidFill>
                  <a:srgbClr val="273239"/>
                </a:solidFill>
                <a:effectLst/>
                <a:latin typeface="Nunito" pitchFamily="2" charset="0"/>
              </a:rPr>
              <a:t>If M is the optimal number of bins, then First Fit never uses more than 1.7M bins. So First-Fit is better than Next Fit in terms of upper bound on number of bins.</a:t>
            </a:r>
            <a:endParaRPr lang="en-IN" sz="2200" dirty="0">
              <a:solidFill>
                <a:srgbClr val="FF0000"/>
              </a:solidFill>
            </a:endParaRPr>
          </a:p>
        </p:txBody>
      </p:sp>
    </p:spTree>
    <p:extLst>
      <p:ext uri="{BB962C8B-B14F-4D97-AF65-F5344CB8AC3E}">
        <p14:creationId xmlns:p14="http://schemas.microsoft.com/office/powerpoint/2010/main" val="3403703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348988" y="343369"/>
            <a:ext cx="8229600" cy="1143000"/>
          </a:xfrm>
        </p:spPr>
        <p:txBody>
          <a:bodyPr>
            <a:normAutofit/>
          </a:bodyPr>
          <a:lstStyle/>
          <a:p>
            <a:r>
              <a:rPr lang="en-US" dirty="0">
                <a:solidFill>
                  <a:schemeClr val="accent2"/>
                </a:solidFill>
              </a:rPr>
              <a:t>Algorithms for Bin Packing Problem</a:t>
            </a:r>
          </a:p>
        </p:txBody>
      </p:sp>
      <p:sp>
        <p:nvSpPr>
          <p:cNvPr id="4" name="TextBox 3">
            <a:extLst>
              <a:ext uri="{FF2B5EF4-FFF2-40B4-BE49-F238E27FC236}">
                <a16:creationId xmlns:a16="http://schemas.microsoft.com/office/drawing/2014/main" xmlns="" id="{8B11003D-C30D-1E6F-9189-52773B955DE5}"/>
              </a:ext>
            </a:extLst>
          </p:cNvPr>
          <p:cNvSpPr txBox="1"/>
          <p:nvPr/>
        </p:nvSpPr>
        <p:spPr>
          <a:xfrm>
            <a:off x="533204" y="1486369"/>
            <a:ext cx="7968988" cy="3939540"/>
          </a:xfrm>
          <a:prstGeom prst="rect">
            <a:avLst/>
          </a:prstGeom>
          <a:noFill/>
        </p:spPr>
        <p:txBody>
          <a:bodyPr wrap="square">
            <a:spAutoFit/>
          </a:bodyPr>
          <a:lstStyle/>
          <a:p>
            <a:pPr marL="457200" indent="-457200" algn="just">
              <a:buFont typeface="+mj-lt"/>
              <a:buAutoNum type="arabicPeriod" startAt="3"/>
            </a:pPr>
            <a:r>
              <a:rPr lang="en-US" sz="2400" b="1" dirty="0">
                <a:solidFill>
                  <a:srgbClr val="FF0000"/>
                </a:solidFill>
              </a:rPr>
              <a:t>Best Fit Algorithm :</a:t>
            </a:r>
          </a:p>
          <a:p>
            <a:pPr algn="just"/>
            <a:endParaRPr lang="en-US" sz="2200" dirty="0">
              <a:solidFill>
                <a:srgbClr val="FF0000"/>
              </a:solidFill>
            </a:endParaRPr>
          </a:p>
          <a:p>
            <a:pPr algn="just"/>
            <a:r>
              <a:rPr lang="en-US" sz="2400" b="0" i="0" dirty="0">
                <a:solidFill>
                  <a:srgbClr val="273239"/>
                </a:solidFill>
                <a:effectLst/>
                <a:latin typeface="Nunito" pitchFamily="2" charset="0"/>
              </a:rPr>
              <a:t>The idea is to places the next item in the *tightest* spot. That is, put it in the bin so that the smallest empty space is left. </a:t>
            </a:r>
          </a:p>
          <a:p>
            <a:pPr algn="just"/>
            <a:endParaRPr lang="en-US" sz="2400" dirty="0">
              <a:solidFill>
                <a:srgbClr val="273239"/>
              </a:solidFill>
              <a:latin typeface="Nunito"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2400" b="1" i="0" dirty="0">
                <a:solidFill>
                  <a:srgbClr val="273239"/>
                </a:solidFill>
                <a:effectLst/>
                <a:latin typeface="Nunito" pitchFamily="2" charset="0"/>
              </a:rPr>
              <a:t>Example :   </a:t>
            </a:r>
            <a:r>
              <a:rPr kumimoji="0" lang="en-US" altLang="en-US" sz="2000" b="1" i="0" u="none" strike="noStrike" cap="none" normalizeH="0" baseline="0" dirty="0">
                <a:ln>
                  <a:noFill/>
                </a:ln>
                <a:solidFill>
                  <a:srgbClr val="808080"/>
                </a:solidFill>
                <a:effectLst/>
                <a:latin typeface="Consolas" panose="020B0609020204030204" pitchFamily="49" charset="0"/>
              </a:rPr>
              <a:t>int</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sz="2000" b="0" i="0" u="none" strike="noStrike" cap="none" normalizeH="0" baseline="0" dirty="0" err="1">
                <a:ln>
                  <a:noFill/>
                </a:ln>
                <a:solidFill>
                  <a:srgbClr val="273239"/>
                </a:solidFill>
                <a:effectLst/>
                <a:latin typeface="Consolas" panose="020B0609020204030204" pitchFamily="49" charset="0"/>
              </a:rPr>
              <a:t>item_</a:t>
            </a:r>
            <a:r>
              <a:rPr kumimoji="0" lang="en-US" altLang="en-US" sz="2000" b="0" i="0" u="none" strike="noStrike" cap="none" normalizeH="0" baseline="0" dirty="0" err="1">
                <a:ln>
                  <a:noFill/>
                </a:ln>
                <a:solidFill>
                  <a:srgbClr val="000000"/>
                </a:solidFill>
                <a:effectLst/>
                <a:latin typeface="Consolas" panose="020B0609020204030204" pitchFamily="49" charset="0"/>
              </a:rPr>
              <a:t>weight</a:t>
            </a:r>
            <a:r>
              <a:rPr kumimoji="0" lang="en-US" altLang="en-US" sz="2000" b="0" i="0" u="none" strike="noStrike" cap="none" normalizeH="0" baseline="0" dirty="0">
                <a:ln>
                  <a:noFill/>
                </a:ln>
                <a:solidFill>
                  <a:srgbClr val="000000"/>
                </a:solidFill>
                <a:effectLst/>
                <a:latin typeface="Consolas" panose="020B0609020204030204" pitchFamily="49" charset="0"/>
              </a:rPr>
              <a:t>[] = { 2, 5, 4, 7, 1, 3, 8 };</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sz="2000" b="1" i="0" u="none" strike="noStrike" cap="none" normalizeH="0" baseline="0" dirty="0">
                <a:ln>
                  <a:noFill/>
                </a:ln>
                <a:solidFill>
                  <a:srgbClr val="808080"/>
                </a:solidFill>
                <a:effectLst/>
                <a:latin typeface="Consolas" panose="020B0609020204030204" pitchFamily="49" charset="0"/>
              </a:rPr>
              <a:t>int</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lang="en-US" altLang="en-US" sz="2000" dirty="0" err="1">
                <a:solidFill>
                  <a:srgbClr val="000000"/>
                </a:solidFill>
                <a:latin typeface="Consolas" panose="020B0609020204030204" pitchFamily="49" charset="0"/>
              </a:rPr>
              <a:t>bin_capacity</a:t>
            </a:r>
            <a:r>
              <a:rPr kumimoji="0" lang="en-US" altLang="en-US" sz="2000" b="0" i="0" u="none" strike="noStrike" cap="none" normalizeH="0" baseline="0" dirty="0">
                <a:ln>
                  <a:noFill/>
                </a:ln>
                <a:solidFill>
                  <a:srgbClr val="000000"/>
                </a:solidFill>
                <a:effectLst/>
                <a:latin typeface="Consolas" panose="020B0609020204030204" pitchFamily="49" charset="0"/>
              </a:rPr>
              <a:t> = 10;</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algn="just"/>
            <a:endParaRPr lang="en-IN" sz="2200" dirty="0">
              <a:solidFill>
                <a:srgbClr val="FF0000"/>
              </a:solidFill>
            </a:endParaRPr>
          </a:p>
          <a:p>
            <a:pPr algn="just"/>
            <a:r>
              <a:rPr lang="en-IN" sz="2200" dirty="0">
                <a:solidFill>
                  <a:srgbClr val="FF0000"/>
                </a:solidFill>
              </a:rPr>
              <a:t>Using Best Fit, </a:t>
            </a:r>
          </a:p>
          <a:p>
            <a:pPr algn="just"/>
            <a:r>
              <a:rPr kumimoji="0" lang="en-US" altLang="en-US" sz="2000" b="0" i="0" u="none" strike="noStrike" cap="none" normalizeH="0" baseline="0" dirty="0">
                <a:ln>
                  <a:noFill/>
                </a:ln>
                <a:solidFill>
                  <a:srgbClr val="273239"/>
                </a:solidFill>
                <a:effectLst/>
                <a:latin typeface="Consolas" panose="020B0609020204030204" pitchFamily="49" charset="0"/>
              </a:rPr>
              <a:t>Total Number of bins required in Best Fit : 4</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777352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348988" y="343369"/>
            <a:ext cx="8229600" cy="1143000"/>
          </a:xfrm>
        </p:spPr>
        <p:txBody>
          <a:bodyPr>
            <a:normAutofit/>
          </a:bodyPr>
          <a:lstStyle/>
          <a:p>
            <a:r>
              <a:rPr lang="en-US" dirty="0">
                <a:solidFill>
                  <a:schemeClr val="accent2"/>
                </a:solidFill>
              </a:rPr>
              <a:t>Algorithms for Bin Packing Problem</a:t>
            </a:r>
          </a:p>
        </p:txBody>
      </p:sp>
      <p:sp>
        <p:nvSpPr>
          <p:cNvPr id="4" name="TextBox 3">
            <a:extLst>
              <a:ext uri="{FF2B5EF4-FFF2-40B4-BE49-F238E27FC236}">
                <a16:creationId xmlns:a16="http://schemas.microsoft.com/office/drawing/2014/main" xmlns="" id="{8B11003D-C30D-1E6F-9189-52773B955DE5}"/>
              </a:ext>
            </a:extLst>
          </p:cNvPr>
          <p:cNvSpPr txBox="1"/>
          <p:nvPr/>
        </p:nvSpPr>
        <p:spPr>
          <a:xfrm>
            <a:off x="533204" y="1486369"/>
            <a:ext cx="7968988" cy="3724096"/>
          </a:xfrm>
          <a:prstGeom prst="rect">
            <a:avLst/>
          </a:prstGeom>
          <a:noFill/>
        </p:spPr>
        <p:txBody>
          <a:bodyPr wrap="square">
            <a:spAutoFit/>
          </a:bodyPr>
          <a:lstStyle/>
          <a:p>
            <a:pPr marL="457200" indent="-457200" algn="just">
              <a:buFont typeface="+mj-lt"/>
              <a:buAutoNum type="arabicPeriod" startAt="3"/>
            </a:pPr>
            <a:r>
              <a:rPr lang="en-US" sz="2400" b="1" dirty="0">
                <a:solidFill>
                  <a:srgbClr val="FF0000"/>
                </a:solidFill>
              </a:rPr>
              <a:t>Best Fit Algorithm :</a:t>
            </a:r>
          </a:p>
          <a:p>
            <a:pPr algn="just"/>
            <a:endParaRPr lang="en-US" sz="2200" dirty="0">
              <a:solidFill>
                <a:srgbClr val="FF0000"/>
              </a:solidFill>
            </a:endParaRPr>
          </a:p>
          <a:p>
            <a:pPr marL="342900" indent="-342900" algn="just">
              <a:buFont typeface="Wingdings" panose="05000000000000000000" pitchFamily="2" charset="2"/>
              <a:buChar char="§"/>
            </a:pPr>
            <a:r>
              <a:rPr lang="en-US" sz="2400" b="0" i="0" dirty="0">
                <a:solidFill>
                  <a:srgbClr val="273239"/>
                </a:solidFill>
                <a:effectLst/>
                <a:latin typeface="Nunito" pitchFamily="2" charset="0"/>
              </a:rPr>
              <a:t>Best Fit can also be implemented in O(n Log n) time using Self-Balancing Binary Search Trees.</a:t>
            </a:r>
          </a:p>
          <a:p>
            <a:pPr marL="342900" indent="-342900">
              <a:buFont typeface="Wingdings" panose="05000000000000000000" pitchFamily="2" charset="2"/>
              <a:buChar char="§"/>
            </a:pPr>
            <a:endParaRPr lang="en-US" sz="2400" dirty="0">
              <a:solidFill>
                <a:srgbClr val="273239"/>
              </a:solidFill>
              <a:latin typeface="Nunito" pitchFamily="2" charset="0"/>
            </a:endParaRPr>
          </a:p>
          <a:p>
            <a:pPr marL="342900" indent="-342900" algn="just">
              <a:buFont typeface="Wingdings" panose="05000000000000000000" pitchFamily="2" charset="2"/>
              <a:buChar char="§"/>
            </a:pPr>
            <a:r>
              <a:rPr lang="en-US" sz="2400" b="0" i="0" dirty="0">
                <a:solidFill>
                  <a:srgbClr val="273239"/>
                </a:solidFill>
                <a:effectLst/>
                <a:latin typeface="Nunito" pitchFamily="2" charset="0"/>
              </a:rPr>
              <a:t>If M is the optimal number of bins, then Best Fit never uses more than 1.7M bins. So Best Fit is same as First Fit and better than Next Fit in terms of upper bound on number of bins.</a:t>
            </a:r>
            <a:r>
              <a:rPr lang="en-US" sz="2400" dirty="0"/>
              <a:t/>
            </a:r>
            <a:br>
              <a:rPr lang="en-US" sz="2400" dirty="0"/>
            </a:br>
            <a:endParaRPr lang="en-US" sz="2200" dirty="0">
              <a:solidFill>
                <a:srgbClr val="FF0000"/>
              </a:solidFill>
            </a:endParaRPr>
          </a:p>
        </p:txBody>
      </p:sp>
    </p:spTree>
    <p:extLst>
      <p:ext uri="{BB962C8B-B14F-4D97-AF65-F5344CB8AC3E}">
        <p14:creationId xmlns:p14="http://schemas.microsoft.com/office/powerpoint/2010/main" val="2205994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348988" y="343369"/>
            <a:ext cx="8229600" cy="1143000"/>
          </a:xfrm>
        </p:spPr>
        <p:txBody>
          <a:bodyPr>
            <a:normAutofit/>
          </a:bodyPr>
          <a:lstStyle/>
          <a:p>
            <a:r>
              <a:rPr lang="en-US" dirty="0">
                <a:solidFill>
                  <a:schemeClr val="accent2"/>
                </a:solidFill>
              </a:rPr>
              <a:t>Algorithms for Bin Packing Problem</a:t>
            </a:r>
          </a:p>
        </p:txBody>
      </p:sp>
      <p:sp>
        <p:nvSpPr>
          <p:cNvPr id="4" name="TextBox 3">
            <a:extLst>
              <a:ext uri="{FF2B5EF4-FFF2-40B4-BE49-F238E27FC236}">
                <a16:creationId xmlns:a16="http://schemas.microsoft.com/office/drawing/2014/main" xmlns="" id="{8B11003D-C30D-1E6F-9189-52773B955DE5}"/>
              </a:ext>
            </a:extLst>
          </p:cNvPr>
          <p:cNvSpPr txBox="1"/>
          <p:nvPr/>
        </p:nvSpPr>
        <p:spPr>
          <a:xfrm>
            <a:off x="533204" y="1486369"/>
            <a:ext cx="7968988" cy="3939540"/>
          </a:xfrm>
          <a:prstGeom prst="rect">
            <a:avLst/>
          </a:prstGeom>
          <a:noFill/>
        </p:spPr>
        <p:txBody>
          <a:bodyPr wrap="square">
            <a:spAutoFit/>
          </a:bodyPr>
          <a:lstStyle/>
          <a:p>
            <a:pPr marL="457200" indent="-457200" algn="just">
              <a:buFont typeface="+mj-lt"/>
              <a:buAutoNum type="arabicPeriod" startAt="4"/>
            </a:pPr>
            <a:r>
              <a:rPr lang="en-US" sz="2400" b="1" dirty="0">
                <a:solidFill>
                  <a:srgbClr val="FF0000"/>
                </a:solidFill>
              </a:rPr>
              <a:t>Worst Fit Algorithm :</a:t>
            </a:r>
          </a:p>
          <a:p>
            <a:pPr algn="just"/>
            <a:endParaRPr lang="en-US" sz="2200" dirty="0">
              <a:solidFill>
                <a:srgbClr val="FF0000"/>
              </a:solidFill>
            </a:endParaRPr>
          </a:p>
          <a:p>
            <a:pPr algn="just"/>
            <a:r>
              <a:rPr lang="en-US" sz="2400" b="0" i="0" dirty="0">
                <a:solidFill>
                  <a:srgbClr val="273239"/>
                </a:solidFill>
                <a:effectLst/>
                <a:latin typeface="Nunito" pitchFamily="2" charset="0"/>
              </a:rPr>
              <a:t>The idea is to places the next item in the least tight spot to even out the bins. That is, put it in the bin so that most empty space is left. </a:t>
            </a:r>
          </a:p>
          <a:p>
            <a:pPr algn="just"/>
            <a:endParaRPr lang="en-US" sz="2400" dirty="0">
              <a:solidFill>
                <a:srgbClr val="273239"/>
              </a:solidFill>
              <a:latin typeface="Nunito"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2400" b="1" i="0" dirty="0">
                <a:solidFill>
                  <a:srgbClr val="273239"/>
                </a:solidFill>
                <a:effectLst/>
                <a:latin typeface="Nunito" pitchFamily="2" charset="0"/>
              </a:rPr>
              <a:t>Example :   </a:t>
            </a:r>
            <a:r>
              <a:rPr kumimoji="0" lang="en-US" altLang="en-US" sz="2000" b="1" i="0" u="none" strike="noStrike" cap="none" normalizeH="0" baseline="0" dirty="0">
                <a:ln>
                  <a:noFill/>
                </a:ln>
                <a:solidFill>
                  <a:srgbClr val="808080"/>
                </a:solidFill>
                <a:effectLst/>
                <a:latin typeface="Consolas" panose="020B0609020204030204" pitchFamily="49" charset="0"/>
              </a:rPr>
              <a:t>int</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sz="2000" b="0" i="0" u="none" strike="noStrike" cap="none" normalizeH="0" baseline="0" dirty="0" err="1">
                <a:ln>
                  <a:noFill/>
                </a:ln>
                <a:solidFill>
                  <a:srgbClr val="273239"/>
                </a:solidFill>
                <a:effectLst/>
                <a:latin typeface="Consolas" panose="020B0609020204030204" pitchFamily="49" charset="0"/>
              </a:rPr>
              <a:t>item_</a:t>
            </a:r>
            <a:r>
              <a:rPr kumimoji="0" lang="en-US" altLang="en-US" sz="2000" b="0" i="0" u="none" strike="noStrike" cap="none" normalizeH="0" baseline="0" dirty="0" err="1">
                <a:ln>
                  <a:noFill/>
                </a:ln>
                <a:solidFill>
                  <a:srgbClr val="000000"/>
                </a:solidFill>
                <a:effectLst/>
                <a:latin typeface="Consolas" panose="020B0609020204030204" pitchFamily="49" charset="0"/>
              </a:rPr>
              <a:t>weight</a:t>
            </a:r>
            <a:r>
              <a:rPr kumimoji="0" lang="en-US" altLang="en-US" sz="2000" b="0" i="0" u="none" strike="noStrike" cap="none" normalizeH="0" baseline="0" dirty="0">
                <a:ln>
                  <a:noFill/>
                </a:ln>
                <a:solidFill>
                  <a:srgbClr val="000000"/>
                </a:solidFill>
                <a:effectLst/>
                <a:latin typeface="Consolas" panose="020B0609020204030204" pitchFamily="49" charset="0"/>
              </a:rPr>
              <a:t>[] = { 2, 5, 4, 7, 1, 3, 8 };</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sz="2000" b="1" i="0" u="none" strike="noStrike" cap="none" normalizeH="0" baseline="0" dirty="0">
                <a:ln>
                  <a:noFill/>
                </a:ln>
                <a:solidFill>
                  <a:srgbClr val="808080"/>
                </a:solidFill>
                <a:effectLst/>
                <a:latin typeface="Consolas" panose="020B0609020204030204" pitchFamily="49" charset="0"/>
              </a:rPr>
              <a:t>int</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lang="en-US" altLang="en-US" sz="2000" dirty="0" err="1">
                <a:solidFill>
                  <a:srgbClr val="000000"/>
                </a:solidFill>
                <a:latin typeface="Consolas" panose="020B0609020204030204" pitchFamily="49" charset="0"/>
              </a:rPr>
              <a:t>bin_capacity</a:t>
            </a:r>
            <a:r>
              <a:rPr kumimoji="0" lang="en-US" altLang="en-US" sz="2000" b="0" i="0" u="none" strike="noStrike" cap="none" normalizeH="0" baseline="0" dirty="0">
                <a:ln>
                  <a:noFill/>
                </a:ln>
                <a:solidFill>
                  <a:srgbClr val="000000"/>
                </a:solidFill>
                <a:effectLst/>
                <a:latin typeface="Consolas" panose="020B0609020204030204" pitchFamily="49" charset="0"/>
              </a:rPr>
              <a:t> = 10;</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algn="just"/>
            <a:endParaRPr lang="en-IN" sz="2200" dirty="0">
              <a:solidFill>
                <a:srgbClr val="FF0000"/>
              </a:solidFill>
            </a:endParaRPr>
          </a:p>
          <a:p>
            <a:pPr algn="just"/>
            <a:r>
              <a:rPr lang="en-IN" sz="2200" dirty="0">
                <a:solidFill>
                  <a:srgbClr val="FF0000"/>
                </a:solidFill>
              </a:rPr>
              <a:t>Using Best Fit, </a:t>
            </a:r>
          </a:p>
          <a:p>
            <a:pPr algn="just"/>
            <a:r>
              <a:rPr kumimoji="0" lang="en-US" altLang="en-US" sz="2000" b="0" i="0" u="none" strike="noStrike" cap="none" normalizeH="0" baseline="0" dirty="0">
                <a:ln>
                  <a:noFill/>
                </a:ln>
                <a:solidFill>
                  <a:srgbClr val="273239"/>
                </a:solidFill>
                <a:effectLst/>
                <a:latin typeface="Consolas" panose="020B0609020204030204" pitchFamily="49" charset="0"/>
              </a:rPr>
              <a:t>Total Number of bins required in Worst Fit : 4</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651638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348988" y="343369"/>
            <a:ext cx="8229600" cy="1143000"/>
          </a:xfrm>
        </p:spPr>
        <p:txBody>
          <a:bodyPr>
            <a:normAutofit/>
          </a:bodyPr>
          <a:lstStyle/>
          <a:p>
            <a:r>
              <a:rPr lang="en-US" dirty="0">
                <a:solidFill>
                  <a:schemeClr val="accent2"/>
                </a:solidFill>
              </a:rPr>
              <a:t>Algorithms for Bin Packing Problem</a:t>
            </a:r>
          </a:p>
        </p:txBody>
      </p:sp>
      <p:sp>
        <p:nvSpPr>
          <p:cNvPr id="4" name="TextBox 3">
            <a:extLst>
              <a:ext uri="{FF2B5EF4-FFF2-40B4-BE49-F238E27FC236}">
                <a16:creationId xmlns:a16="http://schemas.microsoft.com/office/drawing/2014/main" xmlns="" id="{8B11003D-C30D-1E6F-9189-52773B955DE5}"/>
              </a:ext>
            </a:extLst>
          </p:cNvPr>
          <p:cNvSpPr txBox="1"/>
          <p:nvPr/>
        </p:nvSpPr>
        <p:spPr>
          <a:xfrm>
            <a:off x="533204" y="1486369"/>
            <a:ext cx="7968988" cy="3385542"/>
          </a:xfrm>
          <a:prstGeom prst="rect">
            <a:avLst/>
          </a:prstGeom>
          <a:noFill/>
        </p:spPr>
        <p:txBody>
          <a:bodyPr wrap="square">
            <a:spAutoFit/>
          </a:bodyPr>
          <a:lstStyle/>
          <a:p>
            <a:pPr marL="457200" indent="-457200" algn="just">
              <a:buFont typeface="+mj-lt"/>
              <a:buAutoNum type="arabicPeriod" startAt="4"/>
            </a:pPr>
            <a:r>
              <a:rPr lang="en-US" sz="2400" b="1" dirty="0">
                <a:solidFill>
                  <a:srgbClr val="FF0000"/>
                </a:solidFill>
              </a:rPr>
              <a:t>Worst Fit Algorithm :</a:t>
            </a:r>
          </a:p>
          <a:p>
            <a:pPr algn="just"/>
            <a:endParaRPr lang="en-US" sz="2200" dirty="0">
              <a:solidFill>
                <a:srgbClr val="FF0000"/>
              </a:solidFill>
            </a:endParaRPr>
          </a:p>
          <a:p>
            <a:pPr marL="342900" indent="-342900" algn="just">
              <a:buFont typeface="Wingdings" panose="05000000000000000000" pitchFamily="2" charset="2"/>
              <a:buChar char="§"/>
            </a:pPr>
            <a:r>
              <a:rPr lang="en-US" sz="2400" b="0" i="0" dirty="0">
                <a:solidFill>
                  <a:srgbClr val="273239"/>
                </a:solidFill>
                <a:effectLst/>
                <a:latin typeface="Nunito" pitchFamily="2" charset="0"/>
              </a:rPr>
              <a:t>Worst Fit can also be implemented in O(n Log n) time using Self-Balancing Binary Search Trees.</a:t>
            </a:r>
          </a:p>
          <a:p>
            <a:pPr marL="342900" indent="-342900" algn="just">
              <a:buFont typeface="Wingdings" panose="05000000000000000000" pitchFamily="2" charset="2"/>
              <a:buChar char="§"/>
            </a:pPr>
            <a:endParaRPr lang="en-US" sz="2400" dirty="0">
              <a:solidFill>
                <a:srgbClr val="273239"/>
              </a:solidFill>
              <a:latin typeface="Nunito" pitchFamily="2" charset="0"/>
            </a:endParaRPr>
          </a:p>
          <a:p>
            <a:pPr marL="342900" indent="-342900">
              <a:buFont typeface="Wingdings" panose="05000000000000000000" pitchFamily="2" charset="2"/>
              <a:buChar char="§"/>
            </a:pPr>
            <a:endParaRPr lang="en-US" sz="2400" b="0" i="0" dirty="0">
              <a:solidFill>
                <a:srgbClr val="273239"/>
              </a:solidFill>
              <a:effectLst/>
              <a:latin typeface="Nunito" pitchFamily="2" charset="0"/>
            </a:endParaRPr>
          </a:p>
          <a:p>
            <a:pPr marL="342900" indent="-342900" algn="just">
              <a:buFont typeface="Wingdings" panose="05000000000000000000" pitchFamily="2" charset="2"/>
              <a:buChar char="§"/>
            </a:pPr>
            <a:r>
              <a:rPr lang="en-US" sz="2400" b="0" i="0" dirty="0">
                <a:solidFill>
                  <a:srgbClr val="273239"/>
                </a:solidFill>
                <a:effectLst/>
                <a:latin typeface="Nunito" pitchFamily="2" charset="0"/>
              </a:rPr>
              <a:t>If M is the optimal number of bins, then Best Fit never uses more than 2M-2 bins. So Worst Fit is same as Next Fit in terms of upper bound on number of bins.</a:t>
            </a:r>
            <a:endParaRPr lang="en-US" sz="2200" dirty="0">
              <a:solidFill>
                <a:srgbClr val="FF0000"/>
              </a:solidFill>
            </a:endParaRPr>
          </a:p>
        </p:txBody>
      </p:sp>
    </p:spTree>
    <p:extLst>
      <p:ext uri="{BB962C8B-B14F-4D97-AF65-F5344CB8AC3E}">
        <p14:creationId xmlns:p14="http://schemas.microsoft.com/office/powerpoint/2010/main" val="3688172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l="12500" t="26042" r="38750" b="13542"/>
          <a:stretch>
            <a:fillRect/>
          </a:stretch>
        </p:blipFill>
        <p:spPr bwMode="auto">
          <a:xfrm>
            <a:off x="0" y="-1"/>
            <a:ext cx="9144000" cy="6799385"/>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l="12500" t="26042" r="40375" b="17761"/>
          <a:stretch>
            <a:fillRect/>
          </a:stretch>
        </p:blipFill>
        <p:spPr bwMode="auto">
          <a:xfrm>
            <a:off x="0" y="-1"/>
            <a:ext cx="9144000" cy="6542691"/>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l="13125" t="26042" r="40625" b="17709"/>
          <a:stretch>
            <a:fillRect/>
          </a:stretch>
        </p:blipFill>
        <p:spPr bwMode="auto">
          <a:xfrm>
            <a:off x="0" y="-1"/>
            <a:ext cx="9144000" cy="6672649"/>
          </a:xfrm>
          <a:prstGeom prst="rect">
            <a:avLst/>
          </a:prstGeom>
          <a:noFill/>
          <a:ln w="9525">
            <a:noFill/>
            <a:miter lim="800000"/>
            <a:headEnd/>
            <a:tailEnd/>
          </a:ln>
          <a:effectLst/>
        </p:spPr>
      </p:pic>
      <p:sp>
        <p:nvSpPr>
          <p:cNvPr id="5" name="Rectangle 4"/>
          <p:cNvSpPr/>
          <p:nvPr/>
        </p:nvSpPr>
        <p:spPr>
          <a:xfrm>
            <a:off x="762000" y="4648200"/>
            <a:ext cx="5825056" cy="584775"/>
          </a:xfrm>
          <a:prstGeom prst="rect">
            <a:avLst/>
          </a:prstGeom>
          <a:solidFill>
            <a:schemeClr val="accent4">
              <a:lumMod val="50000"/>
            </a:schemeClr>
          </a:solidFill>
        </p:spPr>
        <p:txBody>
          <a:bodyPr wrap="none" lIns="91440" tIns="45720" rIns="91440" bIns="45720">
            <a:spAutoFit/>
          </a:bodyPr>
          <a:lstStyle/>
          <a:p>
            <a:pPr algn="ctr"/>
            <a:r>
              <a:rPr lang="en-US" sz="32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Oracle and adversary  Arguments</a:t>
            </a:r>
          </a:p>
        </p:txBody>
      </p:sp>
      <p:grpSp>
        <p:nvGrpSpPr>
          <p:cNvPr id="8" name="Group 7"/>
          <p:cNvGrpSpPr/>
          <p:nvPr/>
        </p:nvGrpSpPr>
        <p:grpSpPr>
          <a:xfrm>
            <a:off x="0" y="32951"/>
            <a:ext cx="9144000" cy="6672649"/>
            <a:chOff x="0" y="32951"/>
            <a:chExt cx="9144000" cy="6672649"/>
          </a:xfrm>
        </p:grpSpPr>
        <p:pic>
          <p:nvPicPr>
            <p:cNvPr id="6" name="Picture 2"/>
            <p:cNvPicPr>
              <a:picLocks noChangeAspect="1" noChangeArrowheads="1"/>
            </p:cNvPicPr>
            <p:nvPr/>
          </p:nvPicPr>
          <p:blipFill>
            <a:blip r:embed="rId2"/>
            <a:srcRect l="13125" t="26042" r="40625" b="17709"/>
            <a:stretch>
              <a:fillRect/>
            </a:stretch>
          </p:blipFill>
          <p:spPr bwMode="auto">
            <a:xfrm>
              <a:off x="0" y="32951"/>
              <a:ext cx="9144000" cy="6672649"/>
            </a:xfrm>
            <a:prstGeom prst="rect">
              <a:avLst/>
            </a:prstGeom>
            <a:noFill/>
            <a:ln w="9525">
              <a:noFill/>
              <a:miter lim="800000"/>
              <a:headEnd/>
              <a:tailEnd/>
            </a:ln>
            <a:effectLst/>
          </p:spPr>
        </p:pic>
        <p:sp>
          <p:nvSpPr>
            <p:cNvPr id="7" name="Rectangle 6"/>
            <p:cNvSpPr/>
            <p:nvPr/>
          </p:nvSpPr>
          <p:spPr>
            <a:xfrm>
              <a:off x="762000" y="4648201"/>
              <a:ext cx="5825056" cy="584775"/>
            </a:xfrm>
            <a:prstGeom prst="rect">
              <a:avLst/>
            </a:prstGeom>
            <a:solidFill>
              <a:schemeClr val="accent4">
                <a:lumMod val="50000"/>
              </a:schemeClr>
            </a:solidFill>
          </p:spPr>
          <p:txBody>
            <a:bodyPr wrap="none" lIns="91440" tIns="45720" rIns="91440" bIns="45720">
              <a:spAutoFit/>
            </a:bodyPr>
            <a:lstStyle/>
            <a:p>
              <a:pPr algn="ctr"/>
              <a:r>
                <a:rPr lang="en-US" sz="32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Oracle and adversary  Arguments</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l="13125" t="26042" r="38750" b="17708"/>
          <a:stretch>
            <a:fillRect/>
          </a:stretch>
        </p:blipFill>
        <p:spPr bwMode="auto">
          <a:xfrm>
            <a:off x="0" y="-1"/>
            <a:ext cx="9144000" cy="6412675"/>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l="13125" t="26042" r="38750" b="18750"/>
          <a:stretch>
            <a:fillRect/>
          </a:stretch>
        </p:blipFill>
        <p:spPr bwMode="auto">
          <a:xfrm>
            <a:off x="0" y="0"/>
            <a:ext cx="9144000" cy="6324600"/>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248</TotalTime>
  <Words>1166</Words>
  <Application>Microsoft Office PowerPoint</Application>
  <PresentationFormat>On-screen Show (4:3)</PresentationFormat>
  <Paragraphs>200</Paragraphs>
  <Slides>44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Arial Unicode MS</vt:lpstr>
      <vt:lpstr>Arial</vt:lpstr>
      <vt:lpstr>Calibri</vt:lpstr>
      <vt:lpstr>Consolas</vt:lpstr>
      <vt:lpstr>inter-bold</vt:lpstr>
      <vt:lpstr>inter-regular</vt:lpstr>
      <vt:lpstr>Nunito</vt:lpstr>
      <vt:lpstr>Times New Roman</vt:lpstr>
      <vt:lpstr>Wingdings</vt:lpstr>
      <vt:lpstr>Office Theme</vt:lpstr>
      <vt:lpstr>Lower Bound Theory</vt:lpstr>
      <vt:lpstr>Definition </vt:lpstr>
      <vt:lpstr>Lower Bound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Binary Decision Trees</vt:lpstr>
      <vt:lpstr>PowerPoint Presentation</vt:lpstr>
      <vt:lpstr>Worst case time: depth of tree</vt:lpstr>
      <vt:lpstr>Lower Bound for Sorting</vt:lpstr>
      <vt:lpstr>PowerPoint Presentation</vt:lpstr>
      <vt:lpstr>PowerPoint Presentation</vt:lpstr>
      <vt:lpstr>PowerPoint Presentation</vt:lpstr>
      <vt:lpstr>Adversary argument</vt:lpstr>
      <vt:lpstr>Adversary argument</vt:lpstr>
      <vt:lpstr>Adversary argument</vt:lpstr>
      <vt:lpstr>Adversary argument</vt:lpstr>
      <vt:lpstr>Adversary argument</vt:lpstr>
      <vt:lpstr>Adversary argument</vt:lpstr>
      <vt:lpstr>Adversary Argument for FindMin: need n-1 questions</vt:lpstr>
      <vt:lpstr>If less than n-1 questions, the graph of comparisons is disconnected</vt:lpstr>
      <vt:lpstr>PowerPoint Presentation</vt:lpstr>
      <vt:lpstr>PowerPoint Presentation</vt:lpstr>
      <vt:lpstr>PowerPoint Presentation</vt:lpstr>
      <vt:lpstr>Approximations in DAA</vt:lpstr>
      <vt:lpstr>Bin Packing Problem</vt:lpstr>
      <vt:lpstr>Lower Bound for Bin Packing Problem</vt:lpstr>
      <vt:lpstr>Algorithms for Bin Packing Problem</vt:lpstr>
      <vt:lpstr>Algorithms for Bin Packing Problem</vt:lpstr>
      <vt:lpstr>Algorithms for Bin Packing Problem</vt:lpstr>
      <vt:lpstr>Algorithms for Bin Packing Problem</vt:lpstr>
      <vt:lpstr>Algorithms for Bin Packing Problem</vt:lpstr>
      <vt:lpstr>Algorithms for Bin Packing Problem</vt:lpstr>
      <vt:lpstr>Algorithms for Bin Packing Problem</vt:lpstr>
      <vt:lpstr>Algorithms for Bin Packing Problem</vt:lpstr>
      <vt:lpstr>Algorithms for Bin Packing Problem</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GIRISH</dc:creator>
  <cp:lastModifiedBy>Microsoft account</cp:lastModifiedBy>
  <cp:revision>159</cp:revision>
  <dcterms:created xsi:type="dcterms:W3CDTF">2019-04-09T20:23:04Z</dcterms:created>
  <dcterms:modified xsi:type="dcterms:W3CDTF">2024-04-15T11:14:38Z</dcterms:modified>
</cp:coreProperties>
</file>